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ink/ink1.xml" ContentType="application/inkml+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84" r:id="rId6"/>
    <p:sldId id="301" r:id="rId7"/>
    <p:sldId id="270" r:id="rId8"/>
    <p:sldId id="273" r:id="rId9"/>
    <p:sldId id="257" r:id="rId10"/>
    <p:sldId id="283" r:id="rId11"/>
    <p:sldId id="278" r:id="rId12"/>
    <p:sldId id="258" r:id="rId13"/>
    <p:sldId id="259" r:id="rId14"/>
    <p:sldId id="260" r:id="rId15"/>
    <p:sldId id="280" r:id="rId16"/>
    <p:sldId id="277" r:id="rId17"/>
    <p:sldId id="269" r:id="rId18"/>
    <p:sldId id="281" r:id="rId19"/>
    <p:sldId id="300" r:id="rId20"/>
    <p:sldId id="279" r:id="rId21"/>
    <p:sldId id="292" r:id="rId22"/>
    <p:sldId id="302" r:id="rId23"/>
    <p:sldId id="276" r:id="rId2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8"/>
    <a:srgbClr val="303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127D8-9BBA-4927-8EA5-7F9C72B5311D}" v="994" dt="2026-01-19T21:51:58.514"/>
    <p1510:client id="{9B0E067E-1551-0342-C8BF-93C468AB946F}" v="43" vWet="43" dt="2026-01-19T21:51:55.964"/>
    <p1510:client id="{D7D6DE71-98CD-EBE6-0291-6BBE5AF98756}" v="11" dt="2026-01-20T01:54:28.7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de Fortin Massé" userId="940fcadb-b1d7-4497-9038-7ca20d6a51d9" providerId="ADAL" clId="{A31CBB14-2A1F-458B-A319-F9A6FC036A8A}"/>
    <pc:docChg chg="undo custSel addSld delSld modSld sldOrd">
      <pc:chgData name="Maude Fortin Massé" userId="940fcadb-b1d7-4497-9038-7ca20d6a51d9" providerId="ADAL" clId="{A31CBB14-2A1F-458B-A319-F9A6FC036A8A}" dt="2026-01-19T21:51:58.515" v="1306" actId="20577"/>
      <pc:docMkLst>
        <pc:docMk/>
      </pc:docMkLst>
      <pc:sldChg chg="modNotesTx">
        <pc:chgData name="Maude Fortin Massé" userId="940fcadb-b1d7-4497-9038-7ca20d6a51d9" providerId="ADAL" clId="{A31CBB14-2A1F-458B-A319-F9A6FC036A8A}" dt="2026-01-19T21:18:37.203" v="747" actId="20577"/>
        <pc:sldMkLst>
          <pc:docMk/>
          <pc:sldMk cId="0" sldId="256"/>
        </pc:sldMkLst>
      </pc:sldChg>
      <pc:sldChg chg="modNotesTx">
        <pc:chgData name="Maude Fortin Massé" userId="940fcadb-b1d7-4497-9038-7ca20d6a51d9" providerId="ADAL" clId="{A31CBB14-2A1F-458B-A319-F9A6FC036A8A}" dt="2026-01-19T21:33:53.778" v="1273" actId="113"/>
        <pc:sldMkLst>
          <pc:docMk/>
          <pc:sldMk cId="0" sldId="257"/>
        </pc:sldMkLst>
      </pc:sldChg>
      <pc:sldChg chg="modSp mod">
        <pc:chgData name="Maude Fortin Massé" userId="940fcadb-b1d7-4497-9038-7ca20d6a51d9" providerId="ADAL" clId="{A31CBB14-2A1F-458B-A319-F9A6FC036A8A}" dt="2026-01-19T21:48:40.944" v="1295" actId="403"/>
        <pc:sldMkLst>
          <pc:docMk/>
          <pc:sldMk cId="0" sldId="258"/>
        </pc:sldMkLst>
        <pc:spChg chg="mod">
          <ac:chgData name="Maude Fortin Massé" userId="940fcadb-b1d7-4497-9038-7ca20d6a51d9" providerId="ADAL" clId="{A31CBB14-2A1F-458B-A319-F9A6FC036A8A}" dt="2026-01-19T21:48:40.944" v="1295" actId="403"/>
          <ac:spMkLst>
            <pc:docMk/>
            <pc:sldMk cId="0" sldId="258"/>
            <ac:spMk id="7" creationId="{00000000-0000-0000-0000-000000000000}"/>
          </ac:spMkLst>
        </pc:spChg>
        <pc:spChg chg="mod">
          <ac:chgData name="Maude Fortin Massé" userId="940fcadb-b1d7-4497-9038-7ca20d6a51d9" providerId="ADAL" clId="{A31CBB14-2A1F-458B-A319-F9A6FC036A8A}" dt="2026-01-19T21:48:40.944" v="1295" actId="403"/>
          <ac:spMkLst>
            <pc:docMk/>
            <pc:sldMk cId="0" sldId="258"/>
            <ac:spMk id="8" creationId="{00000000-0000-0000-0000-000000000000}"/>
          </ac:spMkLst>
        </pc:spChg>
      </pc:sldChg>
      <pc:sldChg chg="modSp mod ord">
        <pc:chgData name="Maude Fortin Massé" userId="940fcadb-b1d7-4497-9038-7ca20d6a51d9" providerId="ADAL" clId="{A31CBB14-2A1F-458B-A319-F9A6FC036A8A}" dt="2026-01-19T21:47:11.462" v="1290" actId="1076"/>
        <pc:sldMkLst>
          <pc:docMk/>
          <pc:sldMk cId="0" sldId="259"/>
        </pc:sldMkLst>
        <pc:spChg chg="mod">
          <ac:chgData name="Maude Fortin Massé" userId="940fcadb-b1d7-4497-9038-7ca20d6a51d9" providerId="ADAL" clId="{A31CBB14-2A1F-458B-A319-F9A6FC036A8A}" dt="2026-01-19T21:46:51.888" v="1287" actId="20577"/>
          <ac:spMkLst>
            <pc:docMk/>
            <pc:sldMk cId="0" sldId="259"/>
            <ac:spMk id="20" creationId="{28770890-E06A-BDB5-7CFE-CEB99A176CCE}"/>
          </ac:spMkLst>
        </pc:spChg>
        <pc:spChg chg="mod">
          <ac:chgData name="Maude Fortin Massé" userId="940fcadb-b1d7-4497-9038-7ca20d6a51d9" providerId="ADAL" clId="{A31CBB14-2A1F-458B-A319-F9A6FC036A8A}" dt="2026-01-19T21:47:11.462" v="1290" actId="1076"/>
          <ac:spMkLst>
            <pc:docMk/>
            <pc:sldMk cId="0" sldId="259"/>
            <ac:spMk id="22" creationId="{28BB1423-0A86-C7B6-B7A2-39E0DF8D34C5}"/>
          </ac:spMkLst>
        </pc:spChg>
      </pc:sldChg>
      <pc:sldChg chg="modSp mod">
        <pc:chgData name="Maude Fortin Massé" userId="940fcadb-b1d7-4497-9038-7ca20d6a51d9" providerId="ADAL" clId="{A31CBB14-2A1F-458B-A319-F9A6FC036A8A}" dt="2026-01-19T21:48:14.192" v="1293" actId="20577"/>
        <pc:sldMkLst>
          <pc:docMk/>
          <pc:sldMk cId="0" sldId="260"/>
        </pc:sldMkLst>
        <pc:spChg chg="mod">
          <ac:chgData name="Maude Fortin Massé" userId="940fcadb-b1d7-4497-9038-7ca20d6a51d9" providerId="ADAL" clId="{A31CBB14-2A1F-458B-A319-F9A6FC036A8A}" dt="2026-01-19T21:48:14.192" v="1293" actId="20577"/>
          <ac:spMkLst>
            <pc:docMk/>
            <pc:sldMk cId="0" sldId="260"/>
            <ac:spMk id="10" creationId="{73B1AF95-0C54-55BA-4623-C6FAD228E2C4}"/>
          </ac:spMkLst>
        </pc:spChg>
      </pc:sldChg>
      <pc:sldChg chg="addSp modSp add del mod ord">
        <pc:chgData name="Maude Fortin Massé" userId="940fcadb-b1d7-4497-9038-7ca20d6a51d9" providerId="ADAL" clId="{A31CBB14-2A1F-458B-A319-F9A6FC036A8A}" dt="2026-01-19T21:22:21.408" v="851" actId="47"/>
        <pc:sldMkLst>
          <pc:docMk/>
          <pc:sldMk cId="0" sldId="261"/>
        </pc:sldMkLst>
        <pc:spChg chg="mod">
          <ac:chgData name="Maude Fortin Massé" userId="940fcadb-b1d7-4497-9038-7ca20d6a51d9" providerId="ADAL" clId="{A31CBB14-2A1F-458B-A319-F9A6FC036A8A}" dt="2026-01-19T21:22:19.056" v="850" actId="21"/>
          <ac:spMkLst>
            <pc:docMk/>
            <pc:sldMk cId="0" sldId="261"/>
            <ac:spMk id="3" creationId="{00000000-0000-0000-0000-000000000000}"/>
          </ac:spMkLst>
        </pc:spChg>
        <pc:picChg chg="add mod">
          <ac:chgData name="Maude Fortin Massé" userId="940fcadb-b1d7-4497-9038-7ca20d6a51d9" providerId="ADAL" clId="{A31CBB14-2A1F-458B-A319-F9A6FC036A8A}" dt="2026-01-19T21:19:52.038" v="765" actId="931"/>
          <ac:picMkLst>
            <pc:docMk/>
            <pc:sldMk cId="0" sldId="261"/>
            <ac:picMk id="5" creationId="{A7D6B800-668D-C644-88E5-02AF4BD5C4DB}"/>
          </ac:picMkLst>
        </pc:picChg>
      </pc:sldChg>
      <pc:sldChg chg="modSp add mod setBg modNotesTx">
        <pc:chgData name="Maude Fortin Massé" userId="940fcadb-b1d7-4497-9038-7ca20d6a51d9" providerId="ADAL" clId="{A31CBB14-2A1F-458B-A319-F9A6FC036A8A}" dt="2026-01-19T21:29:35.659" v="1264" actId="5793"/>
        <pc:sldMkLst>
          <pc:docMk/>
          <pc:sldMk cId="0" sldId="270"/>
        </pc:sldMkLst>
        <pc:spChg chg="mod">
          <ac:chgData name="Maude Fortin Massé" userId="940fcadb-b1d7-4497-9038-7ca20d6a51d9" providerId="ADAL" clId="{A31CBB14-2A1F-458B-A319-F9A6FC036A8A}" dt="2026-01-19T21:13:26.772" v="351" actId="20577"/>
          <ac:spMkLst>
            <pc:docMk/>
            <pc:sldMk cId="0" sldId="270"/>
            <ac:spMk id="5" creationId="{F0D9DEB6-B9EF-885F-E5FE-3F53A2594FC2}"/>
          </ac:spMkLst>
        </pc:spChg>
      </pc:sldChg>
      <pc:sldChg chg="add modNotesTx">
        <pc:chgData name="Maude Fortin Massé" userId="940fcadb-b1d7-4497-9038-7ca20d6a51d9" providerId="ADAL" clId="{A31CBB14-2A1F-458B-A319-F9A6FC036A8A}" dt="2026-01-19T21:30:46.855" v="1271" actId="113"/>
        <pc:sldMkLst>
          <pc:docMk/>
          <pc:sldMk cId="333903718" sldId="273"/>
        </pc:sldMkLst>
      </pc:sldChg>
      <pc:sldChg chg="modSp mod">
        <pc:chgData name="Maude Fortin Massé" userId="940fcadb-b1d7-4497-9038-7ca20d6a51d9" providerId="ADAL" clId="{A31CBB14-2A1F-458B-A319-F9A6FC036A8A}" dt="2026-01-19T21:51:58.515" v="1306" actId="20577"/>
        <pc:sldMkLst>
          <pc:docMk/>
          <pc:sldMk cId="893651794" sldId="276"/>
        </pc:sldMkLst>
        <pc:spChg chg="mod">
          <ac:chgData name="Maude Fortin Massé" userId="940fcadb-b1d7-4497-9038-7ca20d6a51d9" providerId="ADAL" clId="{A31CBB14-2A1F-458B-A319-F9A6FC036A8A}" dt="2026-01-19T21:51:58.515" v="1306" actId="20577"/>
          <ac:spMkLst>
            <pc:docMk/>
            <pc:sldMk cId="893651794" sldId="276"/>
            <ac:spMk id="43" creationId="{00000000-0000-0000-0000-000000000000}"/>
          </ac:spMkLst>
        </pc:spChg>
      </pc:sldChg>
      <pc:sldChg chg="modNotesTx">
        <pc:chgData name="Maude Fortin Massé" userId="940fcadb-b1d7-4497-9038-7ca20d6a51d9" providerId="ADAL" clId="{A31CBB14-2A1F-458B-A319-F9A6FC036A8A}" dt="2026-01-19T21:49:54.971" v="1305" actId="113"/>
        <pc:sldMkLst>
          <pc:docMk/>
          <pc:sldMk cId="2053527722" sldId="277"/>
        </pc:sldMkLst>
      </pc:sldChg>
      <pc:sldChg chg="modNotesTx">
        <pc:chgData name="Maude Fortin Massé" userId="940fcadb-b1d7-4497-9038-7ca20d6a51d9" providerId="ADAL" clId="{A31CBB14-2A1F-458B-A319-F9A6FC036A8A}" dt="2026-01-19T21:49:23.775" v="1304" actId="12"/>
        <pc:sldMkLst>
          <pc:docMk/>
          <pc:sldMk cId="599996174" sldId="280"/>
        </pc:sldMkLst>
      </pc:sldChg>
      <pc:sldChg chg="modNotesTx">
        <pc:chgData name="Maude Fortin Massé" userId="940fcadb-b1d7-4497-9038-7ca20d6a51d9" providerId="ADAL" clId="{A31CBB14-2A1F-458B-A319-F9A6FC036A8A}" dt="2026-01-19T21:40:49.235" v="1276" actId="20577"/>
        <pc:sldMkLst>
          <pc:docMk/>
          <pc:sldMk cId="3277057978" sldId="283"/>
        </pc:sldMkLst>
      </pc:sldChg>
      <pc:sldChg chg="add modNotesTx">
        <pc:chgData name="Maude Fortin Massé" userId="940fcadb-b1d7-4497-9038-7ca20d6a51d9" providerId="ADAL" clId="{A31CBB14-2A1F-458B-A319-F9A6FC036A8A}" dt="2026-01-19T21:27:23.990" v="987" actId="20577"/>
        <pc:sldMkLst>
          <pc:docMk/>
          <pc:sldMk cId="3512910035" sldId="284"/>
        </pc:sldMkLst>
      </pc:sldChg>
      <pc:sldChg chg="add setBg">
        <pc:chgData name="Maude Fortin Massé" userId="940fcadb-b1d7-4497-9038-7ca20d6a51d9" providerId="ADAL" clId="{A31CBB14-2A1F-458B-A319-F9A6FC036A8A}" dt="2026-01-19T21:14:17.648" v="353"/>
        <pc:sldMkLst>
          <pc:docMk/>
          <pc:sldMk cId="549437259" sldId="292"/>
        </pc:sldMkLst>
      </pc:sldChg>
      <pc:sldChg chg="add">
        <pc:chgData name="Maude Fortin Massé" userId="940fcadb-b1d7-4497-9038-7ca20d6a51d9" providerId="ADAL" clId="{A31CBB14-2A1F-458B-A319-F9A6FC036A8A}" dt="2026-01-19T21:15:35.619" v="354"/>
        <pc:sldMkLst>
          <pc:docMk/>
          <pc:sldMk cId="3191949346" sldId="300"/>
        </pc:sldMkLst>
      </pc:sldChg>
      <pc:sldChg chg="addSp delSp modSp add mod setBg modNotesTx">
        <pc:chgData name="Maude Fortin Massé" userId="940fcadb-b1d7-4497-9038-7ca20d6a51d9" providerId="ADAL" clId="{A31CBB14-2A1F-458B-A319-F9A6FC036A8A}" dt="2026-01-19T21:28:30.635" v="1142" actId="20577"/>
        <pc:sldMkLst>
          <pc:docMk/>
          <pc:sldMk cId="1995866465" sldId="301"/>
        </pc:sldMkLst>
        <pc:picChg chg="add mod">
          <ac:chgData name="Maude Fortin Massé" userId="940fcadb-b1d7-4497-9038-7ca20d6a51d9" providerId="ADAL" clId="{A31CBB14-2A1F-458B-A319-F9A6FC036A8A}" dt="2026-01-19T21:21:10.245" v="844" actId="1037"/>
          <ac:picMkLst>
            <pc:docMk/>
            <pc:sldMk cId="1995866465" sldId="301"/>
            <ac:picMk id="3" creationId="{51FA95E8-B4A4-3273-FDC2-A235B9FC66DF}"/>
          </ac:picMkLst>
        </pc:picChg>
        <pc:picChg chg="add mod">
          <ac:chgData name="Maude Fortin Massé" userId="940fcadb-b1d7-4497-9038-7ca20d6a51d9" providerId="ADAL" clId="{A31CBB14-2A1F-458B-A319-F9A6FC036A8A}" dt="2026-01-19T21:21:44.311" v="846" actId="1076"/>
          <ac:picMkLst>
            <pc:docMk/>
            <pc:sldMk cId="1995866465" sldId="301"/>
            <ac:picMk id="4" creationId="{CAC4B84A-D406-A36D-0117-F0EC86A1775E}"/>
          </ac:picMkLst>
        </pc:picChg>
        <pc:picChg chg="del">
          <ac:chgData name="Maude Fortin Massé" userId="940fcadb-b1d7-4497-9038-7ca20d6a51d9" providerId="ADAL" clId="{A31CBB14-2A1F-458B-A319-F9A6FC036A8A}" dt="2026-01-19T21:20:50.672" v="772" actId="478"/>
          <ac:picMkLst>
            <pc:docMk/>
            <pc:sldMk cId="1995866465" sldId="301"/>
            <ac:picMk id="6" creationId="{7DD16E9C-3B3B-6B2F-F8C7-205866042D22}"/>
          </ac:picMkLst>
        </pc:picChg>
        <pc:picChg chg="del">
          <ac:chgData name="Maude Fortin Massé" userId="940fcadb-b1d7-4497-9038-7ca20d6a51d9" providerId="ADAL" clId="{A31CBB14-2A1F-458B-A319-F9A6FC036A8A}" dt="2026-01-19T21:20:49.690" v="771" actId="478"/>
          <ac:picMkLst>
            <pc:docMk/>
            <pc:sldMk cId="1995866465" sldId="301"/>
            <ac:picMk id="7" creationId="{2E3786F8-7153-2DF5-73A5-5DBC547F2623}"/>
          </ac:picMkLst>
        </pc:picChg>
      </pc:sldChg>
      <pc:sldChg chg="new del">
        <pc:chgData name="Maude Fortin Massé" userId="940fcadb-b1d7-4497-9038-7ca20d6a51d9" providerId="ADAL" clId="{A31CBB14-2A1F-458B-A319-F9A6FC036A8A}" dt="2026-01-19T21:20:32.516" v="769" actId="47"/>
        <pc:sldMkLst>
          <pc:docMk/>
          <pc:sldMk cId="3603550071" sldId="301"/>
        </pc:sldMkLst>
      </pc:sldChg>
      <pc:sldChg chg="addSp delSp modSp new mod setBg">
        <pc:chgData name="Maude Fortin Massé" userId="940fcadb-b1d7-4497-9038-7ca20d6a51d9" providerId="ADAL" clId="{A31CBB14-2A1F-458B-A319-F9A6FC036A8A}" dt="2026-01-19T21:27:08.691" v="974" actId="1076"/>
        <pc:sldMkLst>
          <pc:docMk/>
          <pc:sldMk cId="2430302784" sldId="302"/>
        </pc:sldMkLst>
        <pc:picChg chg="add mod">
          <ac:chgData name="Maude Fortin Massé" userId="940fcadb-b1d7-4497-9038-7ca20d6a51d9" providerId="ADAL" clId="{A31CBB14-2A1F-458B-A319-F9A6FC036A8A}" dt="2026-01-19T21:26:34.062" v="967" actId="1038"/>
          <ac:picMkLst>
            <pc:docMk/>
            <pc:sldMk cId="2430302784" sldId="302"/>
            <ac:picMk id="3" creationId="{6D1B7F9B-A67D-0DE8-5DD8-C7097172D41A}"/>
          </ac:picMkLst>
        </pc:picChg>
        <pc:picChg chg="add del mod">
          <ac:chgData name="Maude Fortin Massé" userId="940fcadb-b1d7-4497-9038-7ca20d6a51d9" providerId="ADAL" clId="{A31CBB14-2A1F-458B-A319-F9A6FC036A8A}" dt="2026-01-19T21:27:00.298" v="972" actId="478"/>
          <ac:picMkLst>
            <pc:docMk/>
            <pc:sldMk cId="2430302784" sldId="302"/>
            <ac:picMk id="4" creationId="{07A022CA-36C5-B7F2-8FF9-3354D13E4313}"/>
          </ac:picMkLst>
        </pc:picChg>
        <pc:picChg chg="add mod">
          <ac:chgData name="Maude Fortin Massé" userId="940fcadb-b1d7-4497-9038-7ca20d6a51d9" providerId="ADAL" clId="{A31CBB14-2A1F-458B-A319-F9A6FC036A8A}" dt="2026-01-19T21:27:08.691" v="974" actId="1076"/>
          <ac:picMkLst>
            <pc:docMk/>
            <pc:sldMk cId="2430302784" sldId="302"/>
            <ac:picMk id="5" creationId="{45D496FB-D760-2B33-8DBE-2AE13A8E309F}"/>
          </ac:picMkLst>
        </pc:picChg>
      </pc:sldChg>
      <pc:sldChg chg="add del">
        <pc:chgData name="Maude Fortin Massé" userId="940fcadb-b1d7-4497-9038-7ca20d6a51d9" providerId="ADAL" clId="{A31CBB14-2A1F-458B-A319-F9A6FC036A8A}" dt="2026-01-19T21:20:16.800" v="768"/>
        <pc:sldMkLst>
          <pc:docMk/>
          <pc:sldMk cId="2955904402" sldId="302"/>
        </pc:sldMkLst>
      </pc:sldChg>
    </pc:docChg>
  </pc:docChgLst>
  <pc:docChgLst>
    <pc:chgData name="Benjamin Demers Campeau" userId="S::benjamin.demers-campeau@altalex.ca::ffd4ada9-c72e-4fd8-af7c-40f52f3d368f" providerId="AD" clId="Web-{D7D6DE71-98CD-EBE6-0291-6BBE5AF98756}"/>
    <pc:docChg chg="addSld delSld modSld">
      <pc:chgData name="Benjamin Demers Campeau" userId="S::benjamin.demers-campeau@altalex.ca::ffd4ada9-c72e-4fd8-af7c-40f52f3d368f" providerId="AD" clId="Web-{D7D6DE71-98CD-EBE6-0291-6BBE5AF98756}" dt="2026-01-20T02:07:58.964" v="2225"/>
      <pc:docMkLst>
        <pc:docMk/>
      </pc:docMkLst>
      <pc:sldChg chg="modNotes">
        <pc:chgData name="Benjamin Demers Campeau" userId="S::benjamin.demers-campeau@altalex.ca::ffd4ada9-c72e-4fd8-af7c-40f52f3d368f" providerId="AD" clId="Web-{D7D6DE71-98CD-EBE6-0291-6BBE5AF98756}" dt="2026-01-20T01:29:42.399" v="42"/>
        <pc:sldMkLst>
          <pc:docMk/>
          <pc:sldMk cId="0" sldId="256"/>
        </pc:sldMkLst>
      </pc:sldChg>
      <pc:sldChg chg="modNotes">
        <pc:chgData name="Benjamin Demers Campeau" userId="S::benjamin.demers-campeau@altalex.ca::ffd4ada9-c72e-4fd8-af7c-40f52f3d368f" providerId="AD" clId="Web-{D7D6DE71-98CD-EBE6-0291-6BBE5AF98756}" dt="2026-01-20T02:03:33.682" v="2209"/>
        <pc:sldMkLst>
          <pc:docMk/>
          <pc:sldMk cId="0" sldId="259"/>
        </pc:sldMkLst>
      </pc:sldChg>
      <pc:sldChg chg="add del modNotes">
        <pc:chgData name="Benjamin Demers Campeau" userId="S::benjamin.demers-campeau@altalex.ca::ffd4ada9-c72e-4fd8-af7c-40f52f3d368f" providerId="AD" clId="Web-{D7D6DE71-98CD-EBE6-0291-6BBE5AF98756}" dt="2026-01-20T02:07:58.964" v="2225"/>
        <pc:sldMkLst>
          <pc:docMk/>
          <pc:sldMk cId="0" sldId="260"/>
        </pc:sldMkLst>
      </pc:sldChg>
      <pc:sldChg chg="modNotes">
        <pc:chgData name="Benjamin Demers Campeau" userId="S::benjamin.demers-campeau@altalex.ca::ffd4ada9-c72e-4fd8-af7c-40f52f3d368f" providerId="AD" clId="Web-{D7D6DE71-98CD-EBE6-0291-6BBE5AF98756}" dt="2026-01-20T01:55:03.051" v="2144"/>
        <pc:sldMkLst>
          <pc:docMk/>
          <pc:sldMk cId="3745639543" sldId="269"/>
        </pc:sldMkLst>
      </pc:sldChg>
      <pc:sldChg chg="modNotes">
        <pc:chgData name="Benjamin Demers Campeau" userId="S::benjamin.demers-campeau@altalex.ca::ffd4ada9-c72e-4fd8-af7c-40f52f3d368f" providerId="AD" clId="Web-{D7D6DE71-98CD-EBE6-0291-6BBE5AF98756}" dt="2026-01-20T01:32:20.934" v="54"/>
        <pc:sldMkLst>
          <pc:docMk/>
          <pc:sldMk cId="0" sldId="270"/>
        </pc:sldMkLst>
      </pc:sldChg>
      <pc:sldChg chg="modNotes">
        <pc:chgData name="Benjamin Demers Campeau" userId="S::benjamin.demers-campeau@altalex.ca::ffd4ada9-c72e-4fd8-af7c-40f52f3d368f" providerId="AD" clId="Web-{D7D6DE71-98CD-EBE6-0291-6BBE5AF98756}" dt="2026-01-20T01:57:44.833" v="2200"/>
        <pc:sldMkLst>
          <pc:docMk/>
          <pc:sldMk cId="3322750768" sldId="281"/>
        </pc:sldMkLst>
      </pc:sldChg>
    </pc:docChg>
  </pc:docChgLst>
  <pc:docChgLst>
    <pc:chgData name="Benjamin Demers Campeau" userId="S::benjamin.demers-campeau@altalex.ca::ffd4ada9-c72e-4fd8-af7c-40f52f3d368f" providerId="AD" clId="Web-{9B0E067E-1551-0342-C8BF-93C468AB946F}"/>
    <pc:docChg chg="modSld">
      <pc:chgData name="Benjamin Demers Campeau" userId="S::benjamin.demers-campeau@altalex.ca::ffd4ada9-c72e-4fd8-af7c-40f52f3d368f" providerId="AD" clId="Web-{9B0E067E-1551-0342-C8BF-93C468AB946F}" dt="2026-01-19T21:51:55.214" v="1491"/>
      <pc:docMkLst>
        <pc:docMk/>
      </pc:docMkLst>
      <pc:sldChg chg="modNotes">
        <pc:chgData name="Benjamin Demers Campeau" userId="S::benjamin.demers-campeau@altalex.ca::ffd4ada9-c72e-4fd8-af7c-40f52f3d368f" providerId="AD" clId="Web-{9B0E067E-1551-0342-C8BF-93C468AB946F}" dt="2026-01-19T21:38:23.191" v="1199"/>
        <pc:sldMkLst>
          <pc:docMk/>
          <pc:sldMk cId="0" sldId="257"/>
        </pc:sldMkLst>
      </pc:sldChg>
      <pc:sldChg chg="modNotes">
        <pc:chgData name="Benjamin Demers Campeau" userId="S::benjamin.demers-campeau@altalex.ca::ffd4ada9-c72e-4fd8-af7c-40f52f3d368f" providerId="AD" clId="Web-{9B0E067E-1551-0342-C8BF-93C468AB946F}" dt="2026-01-19T21:45:03.747" v="1236"/>
        <pc:sldMkLst>
          <pc:docMk/>
          <pc:sldMk cId="0" sldId="258"/>
        </pc:sldMkLst>
      </pc:sldChg>
      <pc:sldChg chg="modNotes">
        <pc:chgData name="Benjamin Demers Campeau" userId="S::benjamin.demers-campeau@altalex.ca::ffd4ada9-c72e-4fd8-af7c-40f52f3d368f" providerId="AD" clId="Web-{9B0E067E-1551-0342-C8BF-93C468AB946F}" dt="2026-01-19T21:47:38.301" v="1238"/>
        <pc:sldMkLst>
          <pc:docMk/>
          <pc:sldMk cId="0" sldId="259"/>
        </pc:sldMkLst>
      </pc:sldChg>
      <pc:sldChg chg="modSp modNotes">
        <pc:chgData name="Benjamin Demers Campeau" userId="S::benjamin.demers-campeau@altalex.ca::ffd4ada9-c72e-4fd8-af7c-40f52f3d368f" providerId="AD" clId="Web-{9B0E067E-1551-0342-C8BF-93C468AB946F}" dt="2026-01-19T21:48:16.505" v="1244" actId="20577"/>
        <pc:sldMkLst>
          <pc:docMk/>
          <pc:sldMk cId="0" sldId="260"/>
        </pc:sldMkLst>
        <pc:spChg chg="mod">
          <ac:chgData name="Benjamin Demers Campeau" userId="S::benjamin.demers-campeau@altalex.ca::ffd4ada9-c72e-4fd8-af7c-40f52f3d368f" providerId="AD" clId="Web-{9B0E067E-1551-0342-C8BF-93C468AB946F}" dt="2026-01-19T21:48:16.505" v="1244" actId="20577"/>
          <ac:spMkLst>
            <pc:docMk/>
            <pc:sldMk cId="0" sldId="260"/>
            <ac:spMk id="9" creationId="{2518AB5D-F586-C608-56D4-3126DC91B7DE}"/>
          </ac:spMkLst>
        </pc:spChg>
      </pc:sldChg>
      <pc:sldChg chg="modNotes">
        <pc:chgData name="Benjamin Demers Campeau" userId="S::benjamin.demers-campeau@altalex.ca::ffd4ada9-c72e-4fd8-af7c-40f52f3d368f" providerId="AD" clId="Web-{9B0E067E-1551-0342-C8BF-93C468AB946F}" dt="2026-01-19T21:50:02.555" v="1258"/>
        <pc:sldMkLst>
          <pc:docMk/>
          <pc:sldMk cId="3745639543" sldId="269"/>
        </pc:sldMkLst>
      </pc:sldChg>
      <pc:sldChg chg="modSp modNotes">
        <pc:chgData name="Benjamin Demers Campeau" userId="S::benjamin.demers-campeau@altalex.ca::ffd4ada9-c72e-4fd8-af7c-40f52f3d368f" providerId="AD" clId="Web-{9B0E067E-1551-0342-C8BF-93C468AB946F}" dt="2026-01-19T21:30:39.103" v="673"/>
        <pc:sldMkLst>
          <pc:docMk/>
          <pc:sldMk cId="0" sldId="270"/>
        </pc:sldMkLst>
        <pc:spChg chg="mod">
          <ac:chgData name="Benjamin Demers Campeau" userId="S::benjamin.demers-campeau@altalex.ca::ffd4ada9-c72e-4fd8-af7c-40f52f3d368f" providerId="AD" clId="Web-{9B0E067E-1551-0342-C8BF-93C468AB946F}" dt="2026-01-19T21:27:51.486" v="445" actId="14100"/>
          <ac:spMkLst>
            <pc:docMk/>
            <pc:sldMk cId="0" sldId="270"/>
            <ac:spMk id="3" creationId="{00000000-0000-0000-0000-000000000000}"/>
          </ac:spMkLst>
        </pc:spChg>
        <pc:spChg chg="mod">
          <ac:chgData name="Benjamin Demers Campeau" userId="S::benjamin.demers-campeau@altalex.ca::ffd4ada9-c72e-4fd8-af7c-40f52f3d368f" providerId="AD" clId="Web-{9B0E067E-1551-0342-C8BF-93C468AB946F}" dt="2026-01-19T21:15:09.720" v="1" actId="20577"/>
          <ac:spMkLst>
            <pc:docMk/>
            <pc:sldMk cId="0" sldId="270"/>
            <ac:spMk id="5" creationId="{F0D9DEB6-B9EF-885F-E5FE-3F53A2594FC2}"/>
          </ac:spMkLst>
        </pc:spChg>
      </pc:sldChg>
      <pc:sldChg chg="modNotes">
        <pc:chgData name="Benjamin Demers Campeau" userId="S::benjamin.demers-campeau@altalex.ca::ffd4ada9-c72e-4fd8-af7c-40f52f3d368f" providerId="AD" clId="Web-{9B0E067E-1551-0342-C8BF-93C468AB946F}" dt="2026-01-19T21:33:33.092" v="980"/>
        <pc:sldMkLst>
          <pc:docMk/>
          <pc:sldMk cId="333903718" sldId="273"/>
        </pc:sldMkLst>
      </pc:sldChg>
      <pc:sldChg chg="modNotes">
        <pc:chgData name="Benjamin Demers Campeau" userId="S::benjamin.demers-campeau@altalex.ca::ffd4ada9-c72e-4fd8-af7c-40f52f3d368f" providerId="AD" clId="Web-{9B0E067E-1551-0342-C8BF-93C468AB946F}" dt="2026-01-19T21:50:50.462" v="1262"/>
        <pc:sldMkLst>
          <pc:docMk/>
          <pc:sldMk cId="1300542274" sldId="279"/>
        </pc:sldMkLst>
      </pc:sldChg>
      <pc:sldChg chg="modSp">
        <pc:chgData name="Benjamin Demers Campeau" userId="S::benjamin.demers-campeau@altalex.ca::ffd4ada9-c72e-4fd8-af7c-40f52f3d368f" providerId="AD" clId="Web-{9B0E067E-1551-0342-C8BF-93C468AB946F}" dt="2026-01-19T21:49:02.553" v="1257" actId="20577"/>
        <pc:sldMkLst>
          <pc:docMk/>
          <pc:sldMk cId="599996174" sldId="280"/>
        </pc:sldMkLst>
        <pc:spChg chg="mod">
          <ac:chgData name="Benjamin Demers Campeau" userId="S::benjamin.demers-campeau@altalex.ca::ffd4ada9-c72e-4fd8-af7c-40f52f3d368f" providerId="AD" clId="Web-{9B0E067E-1551-0342-C8BF-93C468AB946F}" dt="2026-01-19T21:48:46.162" v="1256" actId="20577"/>
          <ac:spMkLst>
            <pc:docMk/>
            <pc:sldMk cId="599996174" sldId="280"/>
            <ac:spMk id="7" creationId="{33F18071-6E17-91FC-C174-12EFB20B4D6B}"/>
          </ac:spMkLst>
        </pc:spChg>
        <pc:spChg chg="mod">
          <ac:chgData name="Benjamin Demers Campeau" userId="S::benjamin.demers-campeau@altalex.ca::ffd4ada9-c72e-4fd8-af7c-40f52f3d368f" providerId="AD" clId="Web-{9B0E067E-1551-0342-C8BF-93C468AB946F}" dt="2026-01-19T21:49:02.553" v="1257" actId="20577"/>
          <ac:spMkLst>
            <pc:docMk/>
            <pc:sldMk cId="599996174" sldId="280"/>
            <ac:spMk id="8" creationId="{339D0B15-2703-BDC8-4223-D16A03BAB46A}"/>
          </ac:spMkLst>
        </pc:spChg>
      </pc:sldChg>
      <pc:sldChg chg="modNotes">
        <pc:chgData name="Benjamin Demers Campeau" userId="S::benjamin.demers-campeau@altalex.ca::ffd4ada9-c72e-4fd8-af7c-40f52f3d368f" providerId="AD" clId="Web-{9B0E067E-1551-0342-C8BF-93C468AB946F}" dt="2026-01-19T21:50:55.056" v="1266"/>
        <pc:sldMkLst>
          <pc:docMk/>
          <pc:sldMk cId="3322750768" sldId="281"/>
        </pc:sldMkLst>
      </pc:sldChg>
      <pc:sldChg chg="modNotes">
        <pc:chgData name="Benjamin Demers Campeau" userId="S::benjamin.demers-campeau@altalex.ca::ffd4ada9-c72e-4fd8-af7c-40f52f3d368f" providerId="AD" clId="Web-{9B0E067E-1551-0342-C8BF-93C468AB946F}" dt="2026-01-19T21:51:01.697" v="1268"/>
        <pc:sldMkLst>
          <pc:docMk/>
          <pc:sldMk cId="549437259" sldId="292"/>
        </pc:sldMkLst>
      </pc:sldChg>
      <pc:sldChg chg="modNotes">
        <pc:chgData name="Benjamin Demers Campeau" userId="S::benjamin.demers-campeau@altalex.ca::ffd4ada9-c72e-4fd8-af7c-40f52f3d368f" providerId="AD" clId="Web-{9B0E067E-1551-0342-C8BF-93C468AB946F}" dt="2026-01-19T21:51:55.214" v="1491"/>
        <pc:sldMkLst>
          <pc:docMk/>
          <pc:sldMk cId="2430302784" sldId="30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7T15:56:27.653"/>
    </inkml:context>
    <inkml:brush xml:id="br0">
      <inkml:brushProperty name="width" value="0.1" units="cm"/>
      <inkml:brushProperty name="height" value="0.6" units="cm"/>
      <inkml:brushProperty name="color" value="#FFC114"/>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D12841-4B4F-4C50-B97D-E718EE545A22}" type="datetimeFigureOut">
              <a:rPr lang="fr-CA" smtClean="0"/>
              <a:t>2026-01-19</a:t>
            </a:fld>
            <a:endParaRPr lang="fr-CA"/>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849291C-87FD-4092-B1F9-78B6D73860BD}" type="slidenum">
              <a:rPr lang="fr-CA" smtClean="0"/>
              <a:t>‹n°›</a:t>
            </a:fld>
            <a:endParaRPr lang="fr-CA"/>
          </a:p>
        </p:txBody>
      </p:sp>
    </p:spTree>
    <p:extLst>
      <p:ext uri="{BB962C8B-B14F-4D97-AF65-F5344CB8AC3E}">
        <p14:creationId xmlns:p14="http://schemas.microsoft.com/office/powerpoint/2010/main" val="39937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dirty="0"/>
              <a:t>MFM</a:t>
            </a:r>
            <a:r>
              <a:rPr lang="fr-CA" sz="1200" dirty="0"/>
              <a:t> : </a:t>
            </a:r>
          </a:p>
          <a:p>
            <a:pPr marL="171450" indent="-171450">
              <a:buFont typeface="Arial" panose="020B0604020202020204" pitchFamily="34" charset="0"/>
              <a:buChar char="•"/>
            </a:pPr>
            <a:r>
              <a:rPr lang="fr-CA" sz="1200" dirty="0"/>
              <a:t>Remercier le Fonds d’emprunt pour l’invitation.</a:t>
            </a:r>
            <a:endParaRPr lang="fr-CA" sz="1200" dirty="0">
              <a:ea typeface="Calibri"/>
              <a:cs typeface="Calibri"/>
            </a:endParaRPr>
          </a:p>
          <a:p>
            <a:pPr marL="171450" indent="-171450">
              <a:buFont typeface="Arial" panose="020B0604020202020204" pitchFamily="34" charset="0"/>
              <a:buChar char="•"/>
            </a:pPr>
            <a:r>
              <a:rPr lang="fr-CA" sz="1200" dirty="0"/>
              <a:t>Titre </a:t>
            </a:r>
            <a:endParaRPr lang="fr-CA" sz="1200" dirty="0">
              <a:ea typeface="Calibri"/>
              <a:cs typeface="Calibri"/>
            </a:endParaRPr>
          </a:p>
          <a:p>
            <a:pPr marL="171450" indent="-171450">
              <a:buFont typeface="Arial" panose="020B0604020202020204" pitchFamily="34" charset="0"/>
              <a:buChar char="•"/>
            </a:pPr>
            <a:r>
              <a:rPr lang="fr-CA" sz="1200" dirty="0"/>
              <a:t>Avant de nous présenter et embarquer dans le vif du sujet - saisir la </a:t>
            </a:r>
            <a:r>
              <a:rPr lang="fr-CA" sz="1200" dirty="0" err="1"/>
              <a:t>crowd</a:t>
            </a:r>
            <a:r>
              <a:rPr lang="fr-CA" sz="1200" dirty="0"/>
              <a:t> </a:t>
            </a:r>
            <a:endParaRPr lang="fr-CA" sz="1200" dirty="0">
              <a:ea typeface="Calibri"/>
              <a:cs typeface="Calibri"/>
            </a:endParaRPr>
          </a:p>
          <a:p>
            <a:pPr marL="628650" lvl="1" indent="-171450">
              <a:buFont typeface="Arial" panose="020B0604020202020204" pitchFamily="34" charset="0"/>
              <a:buChar char="•"/>
            </a:pPr>
            <a:r>
              <a:rPr lang="fr-CA" sz="1200" dirty="0"/>
              <a:t>Qui est </a:t>
            </a:r>
            <a:r>
              <a:rPr lang="fr-CA" dirty="0"/>
              <a:t>entrepreneur</a:t>
            </a:r>
            <a:r>
              <a:rPr lang="fr-CA" sz="1200" dirty="0"/>
              <a:t> (a une entreprise – peu importe sa forme) ?</a:t>
            </a:r>
            <a:endParaRPr lang="fr-CA" sz="1200" dirty="0">
              <a:ea typeface="Calibri"/>
              <a:cs typeface="Calibri"/>
            </a:endParaRPr>
          </a:p>
          <a:p>
            <a:pPr marL="628650" lvl="1" indent="-171450">
              <a:buFont typeface="Arial" panose="020B0604020202020204" pitchFamily="34" charset="0"/>
              <a:buChar char="•"/>
            </a:pPr>
            <a:r>
              <a:rPr lang="fr-CA" sz="1200" dirty="0"/>
              <a:t>Qui a un projet entrepreneurial ?</a:t>
            </a:r>
            <a:endParaRPr lang="fr-CA" sz="1200" dirty="0">
              <a:ea typeface="Calibri"/>
              <a:cs typeface="Calibri"/>
            </a:endParaRPr>
          </a:p>
          <a:p>
            <a:pPr marL="628650" lvl="1" indent="-171450">
              <a:buFont typeface="Arial" panose="020B0604020202020204" pitchFamily="34" charset="0"/>
              <a:buChar char="•"/>
            </a:pPr>
            <a:r>
              <a:rPr lang="fr-CA" sz="1200" dirty="0"/>
              <a:t>Qui est juste curieux ?</a:t>
            </a:r>
            <a:endParaRPr lang="fr-CA" sz="1200" dirty="0">
              <a:ea typeface="Calibri"/>
              <a:cs typeface="Calibri"/>
            </a:endParaRPr>
          </a:p>
          <a:p>
            <a:pPr marL="628650" lvl="1" indent="-171450">
              <a:buFont typeface="Arial" panose="020B0604020202020204" pitchFamily="34" charset="0"/>
              <a:buChar char="•"/>
            </a:pPr>
            <a:endParaRPr lang="fr-CA" sz="1200" dirty="0">
              <a:ea typeface="Calibri"/>
              <a:cs typeface="Calibri"/>
            </a:endParaRPr>
          </a:p>
          <a:p>
            <a:pPr lvl="1"/>
            <a:r>
              <a:rPr lang="fr-CA" dirty="0">
                <a:ea typeface="Calibri"/>
                <a:cs typeface="Calibri"/>
              </a:rPr>
              <a:t>*ce ne sont pas des conseils/opinions juridiques. On vous invite à communiquer avec nous!</a:t>
            </a:r>
          </a:p>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a:t>
            </a:fld>
            <a:endParaRPr lang="fr-CA"/>
          </a:p>
        </p:txBody>
      </p:sp>
    </p:spTree>
    <p:extLst>
      <p:ext uri="{BB962C8B-B14F-4D97-AF65-F5344CB8AC3E}">
        <p14:creationId xmlns:p14="http://schemas.microsoft.com/office/powerpoint/2010/main" val="146710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MFM : VENTE D’UNE ENTREPRISE</a:t>
            </a:r>
          </a:p>
          <a:p>
            <a:endParaRPr lang="fr-CA"/>
          </a:p>
          <a:p>
            <a:pPr rtl="0">
              <a:buFont typeface="Calibri" panose="020B0604020202020204" pitchFamily="34" charset="0"/>
              <a:buChar char="-"/>
            </a:pPr>
            <a:r>
              <a:rPr lang="fr-CA" dirty="0"/>
              <a:t>M&amp;A - Lorsque ce sont des achats qui ne sont pas des achats complets de la société - le gros morceaux  </a:t>
            </a:r>
            <a:endParaRPr lang="fr-CA">
              <a:ea typeface="Calibri"/>
              <a:cs typeface="Calibri"/>
            </a:endParaRPr>
          </a:p>
          <a:p>
            <a:pPr marL="742950" lvl="1" indent="-285750" rtl="0">
              <a:buFont typeface="Arial" panose="020B0604020202020204" pitchFamily="34" charset="0"/>
              <a:buChar char="•"/>
            </a:pPr>
            <a:r>
              <a:rPr lang="fr-CA" dirty="0"/>
              <a:t>Investisseur minoritaire</a:t>
            </a:r>
            <a:endParaRPr lang="fr-CA">
              <a:ea typeface="Calibri"/>
              <a:cs typeface="Calibri"/>
            </a:endParaRPr>
          </a:p>
          <a:p>
            <a:pPr marL="742950" lvl="1" indent="-285750" rtl="0">
              <a:buFont typeface="Arial" panose="020B0604020202020204" pitchFamily="34" charset="0"/>
              <a:buChar char="•"/>
            </a:pPr>
            <a:r>
              <a:rPr lang="fr-CA" dirty="0"/>
              <a:t>Relève</a:t>
            </a:r>
            <a:endParaRPr lang="fr-CA">
              <a:ea typeface="Calibri"/>
              <a:cs typeface="Calibri"/>
            </a:endParaRPr>
          </a:p>
          <a:p>
            <a:pPr marL="742950" lvl="1" indent="-285750" rtl="0">
              <a:buFont typeface="Arial" panose="020B0604020202020204" pitchFamily="34" charset="0"/>
              <a:buChar char="•"/>
            </a:pPr>
            <a:r>
              <a:rPr lang="fr-CA" dirty="0"/>
              <a:t>Vente à plusieurs actionnaires (convention entre actionnaires entre eux)</a:t>
            </a:r>
            <a:endParaRPr lang="fr-CA">
              <a:ea typeface="Calibri"/>
              <a:cs typeface="Calibri"/>
            </a:endParaRPr>
          </a:p>
          <a:p>
            <a:pPr rtl="0">
              <a:buFont typeface="Calibri" panose="020B0604020202020204" pitchFamily="34" charset="0"/>
              <a:buChar char="-"/>
            </a:pPr>
            <a:r>
              <a:rPr lang="fr-CA" dirty="0"/>
              <a:t>Vente progressive des actions pour la relève.</a:t>
            </a:r>
            <a:endParaRPr lang="fr-CA">
              <a:ea typeface="Calibri"/>
              <a:cs typeface="Calibri"/>
            </a:endParaRPr>
          </a:p>
          <a:p>
            <a:pPr rtl="0">
              <a:buFont typeface="Calibri" panose="020B0604020202020204" pitchFamily="34" charset="0"/>
              <a:buChar char="-"/>
            </a:pPr>
            <a:r>
              <a:rPr lang="fr-CA" dirty="0"/>
              <a:t>Intégration d'un employé-clé</a:t>
            </a:r>
            <a:endParaRPr lang="fr-CA">
              <a:ea typeface="Calibri"/>
              <a:cs typeface="Calibri"/>
            </a:endParaRPr>
          </a:p>
          <a:p>
            <a:endParaRPr lang="fr-CA"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kern="100" dirty="0">
                <a:effectLst/>
                <a:latin typeface="Calibri"/>
                <a:ea typeface="Calibri"/>
                <a:cs typeface="Calibri"/>
              </a:rPr>
              <a:t>Droit de suite et droit d’entrainement : pour ne pas passer à côté d’une opportunité de vente intéressante;</a:t>
            </a:r>
          </a:p>
          <a:p>
            <a:endParaRPr lang="fr-CA" dirty="0">
              <a:ea typeface="Calibri"/>
              <a:cs typeface="Calibri"/>
            </a:endParaRPr>
          </a:p>
          <a:p>
            <a:r>
              <a:rPr lang="fr-CA" dirty="0"/>
              <a:t>Normalement, on n’utilisera pas les droits de suite et d’entrainement, mais servira de base pour négocier la vente des actions) – juste avant la transaction, résiliation de la convention entre actionnaires.</a:t>
            </a:r>
            <a:endParaRPr lang="fr-CA">
              <a:ea typeface="Calibri"/>
              <a:cs typeface="Calibri"/>
            </a:endParaRPr>
          </a:p>
          <a:p>
            <a:r>
              <a:rPr lang="fr-CA" dirty="0"/>
              <a:t>Négociation d’une nouvelle convention entre actionnaires si les acquéreurs sont nombreux,</a:t>
            </a:r>
            <a:endParaRPr lang="fr-CA">
              <a:ea typeface="Calibri"/>
              <a:cs typeface="Calibri"/>
            </a:endParaRPr>
          </a:p>
          <a:p>
            <a:endParaRPr lang="fr-CA" dirty="0">
              <a:ea typeface="Calibri"/>
              <a:cs typeface="Calibri"/>
            </a:endParaRPr>
          </a:p>
          <a:p>
            <a:r>
              <a:rPr lang="fr-CA" dirty="0"/>
              <a:t>BDC: RETRAIT D’UN ACTIONNAIRE:</a:t>
            </a:r>
            <a:endParaRPr lang="fr-CA" dirty="0">
              <a:ea typeface="Calibri"/>
              <a:cs typeface="Calibri"/>
            </a:endParaRPr>
          </a:p>
          <a:p>
            <a:endParaRPr lang="fr-CA" dirty="0">
              <a:ea typeface="Calibri"/>
              <a:cs typeface="Calibri"/>
            </a:endParaRPr>
          </a:p>
          <a:p>
            <a:pPr marL="285750" indent="-285750">
              <a:buFont typeface="Calibri"/>
              <a:buChar char="-"/>
            </a:pPr>
            <a:r>
              <a:rPr lang="fr-CA" dirty="0">
                <a:latin typeface="Calibri"/>
                <a:ea typeface="Calibri"/>
                <a:cs typeface="Calibri"/>
              </a:rPr>
              <a:t>Disons qu'un actionnaire désire quitter (retraite, nouveaux défis) ou même qu'il doit être expulsé pour une raison légitime (fraude, actes criminels, etc.)</a:t>
            </a:r>
          </a:p>
          <a:p>
            <a:pPr marL="285750" indent="-285750">
              <a:buFont typeface="Calibri"/>
              <a:buChar char="-"/>
            </a:pPr>
            <a:r>
              <a:rPr lang="fr-CA" dirty="0">
                <a:latin typeface="Calibri"/>
                <a:ea typeface="Calibri"/>
                <a:cs typeface="Calibri"/>
              </a:rPr>
              <a:t>Pas de convention = trouver une entente sans ligne directrice. À défaut de collaboration, possible de tomber dans une mésentente. Affecte la pérennité. Possible même de fermer boutique. </a:t>
            </a:r>
          </a:p>
          <a:p>
            <a:pPr marL="285750" indent="-285750">
              <a:buFont typeface="Calibri"/>
              <a:buChar char="-"/>
            </a:pPr>
            <a:r>
              <a:rPr lang="fr-CA" dirty="0">
                <a:latin typeface="Calibri"/>
                <a:ea typeface="Calibri"/>
                <a:cs typeface="Calibri"/>
              </a:rPr>
              <a:t>Afin de pallier, on va prévoir des modalités à la CEA:</a:t>
            </a:r>
            <a:endParaRPr lang="fr-CA" sz="1200" dirty="0">
              <a:effectLst/>
              <a:latin typeface="Calibri" panose="020F0502020204030204" pitchFamily="34" charset="0"/>
              <a:ea typeface="Calibri" panose="020F0502020204030204" pitchFamily="34" charset="0"/>
              <a:cs typeface="Calibri"/>
            </a:endParaRPr>
          </a:p>
          <a:p>
            <a:pPr marL="628650" lvl="1" indent="-285750">
              <a:buFont typeface="Symbol"/>
              <a:buChar char=""/>
            </a:pPr>
            <a:r>
              <a:rPr lang="fr-CA" dirty="0">
                <a:latin typeface="Calibri"/>
                <a:ea typeface="Calibri"/>
                <a:cs typeface="Calibri"/>
              </a:rPr>
              <a:t>Clause de retrait progressif (retraite);</a:t>
            </a:r>
            <a:endParaRPr lang="fr-CA" dirty="0">
              <a:latin typeface="Calibri" panose="020F0502020204030204" pitchFamily="34" charset="0"/>
              <a:ea typeface="Calibri" panose="020F0502020204030204" pitchFamily="34" charset="0"/>
              <a:cs typeface="Calibri"/>
            </a:endParaRPr>
          </a:p>
          <a:p>
            <a:pPr marL="628650" lvl="1" indent="-285750">
              <a:buFont typeface="Symbol"/>
              <a:buChar char=""/>
            </a:pPr>
            <a:r>
              <a:rPr lang="fr-CA" dirty="0">
                <a:latin typeface="Calibri"/>
                <a:ea typeface="Calibri"/>
                <a:cs typeface="Calibri"/>
              </a:rPr>
              <a:t>Clause d'intégration de relève (critères à remplir);</a:t>
            </a:r>
            <a:endParaRPr lang="fr-CA" dirty="0">
              <a:latin typeface="Calibri" panose="020F0502020204030204" pitchFamily="34" charset="0"/>
              <a:ea typeface="Calibri" panose="020F0502020204030204" pitchFamily="34" charset="0"/>
              <a:cs typeface="Calibri"/>
            </a:endParaRPr>
          </a:p>
          <a:p>
            <a:pPr marL="628650" lvl="1" indent="-285750">
              <a:buFont typeface="Symbol"/>
              <a:buChar char=""/>
            </a:pPr>
            <a:r>
              <a:rPr lang="fr-CA" dirty="0">
                <a:latin typeface="Calibri"/>
                <a:ea typeface="Calibri"/>
                <a:cs typeface="Calibri"/>
              </a:rPr>
              <a:t>Clause de retrait des affaires et escomptes (effet </a:t>
            </a:r>
            <a:r>
              <a:rPr lang="fr-CA" dirty="0" err="1">
                <a:latin typeface="Calibri"/>
                <a:ea typeface="Calibri"/>
                <a:cs typeface="Calibri"/>
              </a:rPr>
              <a:t>dissuassif</a:t>
            </a:r>
            <a:r>
              <a:rPr lang="fr-CA" dirty="0">
                <a:latin typeface="Calibri"/>
                <a:ea typeface="Calibri"/>
                <a:cs typeface="Calibri"/>
              </a:rPr>
              <a:t> à agir à l'encontre des intérêts de la société);</a:t>
            </a:r>
            <a:endParaRPr lang="fr-CA" dirty="0">
              <a:latin typeface="Calibri" panose="020F0502020204030204" pitchFamily="34" charset="0"/>
              <a:ea typeface="Calibri" panose="020F0502020204030204" pitchFamily="34" charset="0"/>
              <a:cs typeface="Calibri"/>
            </a:endParaRPr>
          </a:p>
          <a:p>
            <a:pPr marL="628650" lvl="1" indent="-285750">
              <a:buFont typeface="Symbol"/>
              <a:buChar char=""/>
            </a:pPr>
            <a:r>
              <a:rPr lang="fr-CA" dirty="0">
                <a:latin typeface="Calibri"/>
                <a:ea typeface="Calibri"/>
                <a:cs typeface="Calibri"/>
              </a:rPr>
              <a:t>La fameuse clause </a:t>
            </a:r>
            <a:r>
              <a:rPr lang="fr-CA" dirty="0" err="1">
                <a:latin typeface="Calibri"/>
                <a:ea typeface="Calibri"/>
                <a:cs typeface="Calibri"/>
              </a:rPr>
              <a:t>shotgun</a:t>
            </a:r>
            <a:r>
              <a:rPr lang="fr-CA" dirty="0">
                <a:latin typeface="Calibri"/>
                <a:ea typeface="Calibri"/>
                <a:cs typeface="Calibri"/>
              </a:rPr>
              <a:t>, une clause de dernier recours. </a:t>
            </a:r>
            <a:endParaRPr lang="fr-CA" dirty="0">
              <a:latin typeface="Calibri" panose="020F0502020204030204" pitchFamily="34" charset="0"/>
              <a:ea typeface="Calibri" panose="020F0502020204030204" pitchFamily="34" charset="0"/>
              <a:cs typeface="Calibri"/>
            </a:endParaRPr>
          </a:p>
          <a:p>
            <a:pPr>
              <a:lnSpc>
                <a:spcPct val="107000"/>
              </a:lnSpc>
              <a:spcAft>
                <a:spcPts val="800"/>
              </a:spcAft>
            </a:pPr>
            <a:endParaRPr lang="fr-CA" sz="12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fr-CA" kern="100" dirty="0">
                <a:latin typeface="Calibri"/>
                <a:ea typeface="Calibri"/>
                <a:cs typeface="Calibri"/>
              </a:rPr>
              <a:t>Une fois l'actionnaire sorti, on doit protéger la PME (valeur de son achalandage et sa main d'</a:t>
            </a:r>
            <a:r>
              <a:rPr lang="fr-CA" kern="100" dirty="0" err="1">
                <a:latin typeface="Calibri"/>
                <a:ea typeface="Calibri"/>
                <a:cs typeface="Calibri"/>
              </a:rPr>
              <a:t>oeuvre</a:t>
            </a:r>
            <a:r>
              <a:rPr lang="fr-CA" kern="100" dirty="0">
                <a:latin typeface="Calibri"/>
                <a:ea typeface="Calibri"/>
                <a:cs typeface="Calibri"/>
              </a:rPr>
              <a:t>):</a:t>
            </a:r>
          </a:p>
          <a:p>
            <a:pPr marL="285750" indent="-285750">
              <a:lnSpc>
                <a:spcPct val="107000"/>
              </a:lnSpc>
              <a:spcAft>
                <a:spcPts val="800"/>
              </a:spcAft>
              <a:buFont typeface="Calibri"/>
              <a:buChar char="-"/>
            </a:pPr>
            <a:r>
              <a:rPr lang="fr-CA" kern="100" dirty="0">
                <a:latin typeface="Calibri"/>
                <a:ea typeface="Calibri"/>
                <a:cs typeface="Calibri"/>
              </a:rPr>
              <a:t>Ajout de clauses restrictives (non-concurrence, non-sollicitation (employés, clientèles, fournisseurs), propriété intellectuelle et confidentialité).</a:t>
            </a:r>
          </a:p>
          <a:p>
            <a:pPr marL="914400" lvl="1" indent="-285750">
              <a:lnSpc>
                <a:spcPct val="107000"/>
              </a:lnSpc>
              <a:spcAft>
                <a:spcPts val="800"/>
              </a:spcAft>
              <a:buFont typeface="Symbol"/>
              <a:buChar char=""/>
            </a:pPr>
            <a:r>
              <a:rPr lang="fr-CA" kern="100" dirty="0">
                <a:latin typeface="Calibri"/>
                <a:ea typeface="Calibri"/>
                <a:cs typeface="Calibri"/>
              </a:rPr>
              <a:t>Restreindre la concurrence déloyale, protège la PI et le savoir-faire, prévenir perte employés et clients. </a:t>
            </a:r>
          </a:p>
          <a:p>
            <a:endParaRPr lang="fr-CA" dirty="0">
              <a:ea typeface="Calibri"/>
              <a:cs typeface="Calibri"/>
            </a:endParaRPr>
          </a:p>
          <a:p>
            <a:r>
              <a:rPr lang="fr-CA" dirty="0"/>
              <a:t>DÉCÈS :</a:t>
            </a:r>
            <a:endParaRPr lang="fr-CA" dirty="0">
              <a:ea typeface="Calibri"/>
              <a:cs typeface="Calibri"/>
            </a:endParaRPr>
          </a:p>
          <a:p>
            <a:pPr marL="457200">
              <a:lnSpc>
                <a:spcPct val="107000"/>
              </a:lnSpc>
            </a:pPr>
            <a:r>
              <a:rPr lang="fr-CA" sz="1200" kern="100" dirty="0">
                <a:effectLst/>
                <a:latin typeface="Calibri"/>
                <a:ea typeface="Calibri"/>
                <a:cs typeface="Calibri"/>
              </a:rPr>
              <a:t>Personne </a:t>
            </a:r>
            <a:r>
              <a:rPr lang="fr-CA" kern="100" dirty="0">
                <a:latin typeface="Calibri"/>
                <a:ea typeface="Calibri"/>
                <a:cs typeface="Calibri"/>
              </a:rPr>
              <a:t>n'est </a:t>
            </a:r>
            <a:r>
              <a:rPr lang="fr-CA" sz="1200" kern="100" dirty="0">
                <a:effectLst/>
                <a:latin typeface="Calibri"/>
                <a:ea typeface="Calibri"/>
                <a:cs typeface="Calibri"/>
              </a:rPr>
              <a:t>à</a:t>
            </a:r>
            <a:r>
              <a:rPr lang="fr-CA" kern="100" dirty="0">
                <a:latin typeface="Calibri"/>
                <a:ea typeface="Calibri"/>
                <a:cs typeface="Calibri"/>
              </a:rPr>
              <a:t> l'abri d'une catastrophe.</a:t>
            </a:r>
            <a:endParaRPr lang="fr-CA" sz="1200" kern="100" dirty="0">
              <a:effectLst/>
              <a:latin typeface="Calibri"/>
              <a:ea typeface="Calibri"/>
              <a:cs typeface="Calibri"/>
            </a:endParaRPr>
          </a:p>
          <a:p>
            <a:pPr marL="457200">
              <a:lnSpc>
                <a:spcPct val="107000"/>
              </a:lnSpc>
            </a:pPr>
            <a:r>
              <a:rPr lang="fr-CA" kern="100" dirty="0">
                <a:latin typeface="Calibri"/>
                <a:ea typeface="Calibri"/>
                <a:cs typeface="Calibri"/>
              </a:rPr>
              <a:t>Décès sans modalités dans une CEA = ses actions pourraient être léguées à ses héritiers, tel que prévu à son testament. </a:t>
            </a:r>
          </a:p>
          <a:p>
            <a:pPr marL="457200">
              <a:lnSpc>
                <a:spcPct val="107000"/>
              </a:lnSpc>
            </a:pPr>
            <a:r>
              <a:rPr lang="fr-CA" kern="100" dirty="0">
                <a:latin typeface="Calibri"/>
                <a:ea typeface="Calibri"/>
                <a:cs typeface="Calibri"/>
              </a:rPr>
              <a:t> Veut-on que des héritiers aient un droit de regard sur votre entreprise? Qu'ils conservent les actions à titre de placement pour bénéficier de la plus-value, sans participer aux affaires de   l'entreprise?</a:t>
            </a:r>
            <a:endParaRPr lang="fr-CA" sz="1200" kern="100" dirty="0">
              <a:effectLst/>
              <a:latin typeface="Calibri"/>
              <a:ea typeface="Calibri"/>
              <a:cs typeface="Calibri"/>
            </a:endParaRPr>
          </a:p>
          <a:p>
            <a:br>
              <a:rPr lang="fr-CA" dirty="0">
                <a:cs typeface="+mn-lt"/>
              </a:rPr>
            </a:br>
            <a:r>
              <a:rPr lang="fr-CA" dirty="0"/>
              <a:t>MALADIE INVALIDITÉ:</a:t>
            </a:r>
            <a:endParaRPr lang="fr-CA" dirty="0">
              <a:ea typeface="Calibri"/>
              <a:cs typeface="Calibri"/>
            </a:endParaRPr>
          </a:p>
          <a:p>
            <a:pPr marL="457200">
              <a:lnSpc>
                <a:spcPct val="107000"/>
              </a:lnSpc>
            </a:pPr>
            <a:r>
              <a:rPr lang="fr-CA" kern="100" dirty="0">
                <a:latin typeface="Calibri"/>
                <a:ea typeface="Calibri"/>
                <a:cs typeface="Calibri"/>
              </a:rPr>
              <a:t>Même chose que le décès. Coactionnaire malade ou inapte pendant 1, 2, 3 ans. </a:t>
            </a:r>
          </a:p>
          <a:p>
            <a:pPr marL="457200">
              <a:lnSpc>
                <a:spcPct val="107000"/>
              </a:lnSpc>
            </a:pPr>
            <a:r>
              <a:rPr lang="fr-CA" kern="100" dirty="0">
                <a:latin typeface="Calibri"/>
                <a:ea typeface="Calibri"/>
                <a:cs typeface="Calibri"/>
              </a:rPr>
              <a:t>Vous vous occupez de tout durant cette période. Il ne peut pas faire sa part. </a:t>
            </a:r>
          </a:p>
          <a:p>
            <a:pPr marL="457200">
              <a:lnSpc>
                <a:spcPct val="107000"/>
              </a:lnSpc>
            </a:pPr>
            <a:r>
              <a:rPr lang="fr-CA" kern="100" dirty="0">
                <a:ea typeface="Calibri"/>
                <a:cs typeface="Calibri"/>
              </a:rPr>
              <a:t>Sans CEA = vous êtes pris avec un actionnaire inactif, inapte. Sans moyen de le sortir.</a:t>
            </a:r>
          </a:p>
          <a:p>
            <a:pPr marL="457200">
              <a:lnSpc>
                <a:spcPct val="107000"/>
              </a:lnSpc>
            </a:pPr>
            <a:r>
              <a:rPr lang="fr-CA" kern="100" dirty="0">
                <a:latin typeface="Calibri"/>
                <a:ea typeface="Calibri"/>
                <a:cs typeface="Calibri"/>
              </a:rPr>
              <a:t>Vous devrez négocier avec le mandataire de l'actionnaire inapte. </a:t>
            </a:r>
          </a:p>
          <a:p>
            <a:pPr marL="457200">
              <a:lnSpc>
                <a:spcPct val="107000"/>
              </a:lnSpc>
            </a:pPr>
            <a:r>
              <a:rPr lang="fr-CA" sz="1200" kern="100" dirty="0">
                <a:effectLst/>
                <a:latin typeface="Calibri"/>
                <a:ea typeface="Calibri"/>
                <a:cs typeface="Calibri"/>
              </a:rPr>
              <a:t> </a:t>
            </a:r>
            <a:r>
              <a:rPr lang="fr-CA" kern="100" dirty="0">
                <a:latin typeface="Calibri"/>
                <a:ea typeface="Calibri"/>
                <a:cs typeface="Calibri"/>
              </a:rPr>
              <a:t>CEA = clauses spécifiques. Permet de prévoir le rachat des parts de cet actionnaire après un certain temps. </a:t>
            </a:r>
            <a:endParaRPr lang="fr-CA" sz="1200" kern="100" dirty="0">
              <a:effectLst/>
              <a:latin typeface="Calibri"/>
              <a:ea typeface="Calibri"/>
              <a:cs typeface="Calibri"/>
            </a:endParaRPr>
          </a:p>
          <a:p>
            <a:pPr marL="457200">
              <a:lnSpc>
                <a:spcPct val="107000"/>
              </a:lnSpc>
            </a:pPr>
            <a:r>
              <a:rPr lang="fr-CA" kern="100" dirty="0">
                <a:latin typeface="Calibri"/>
                <a:ea typeface="Calibri"/>
                <a:cs typeface="Calibri"/>
              </a:rPr>
              <a:t>Il</a:t>
            </a:r>
            <a:r>
              <a:rPr lang="fr-CA" sz="1200" kern="100" dirty="0">
                <a:effectLst/>
                <a:latin typeface="Calibri"/>
                <a:ea typeface="Calibri"/>
                <a:cs typeface="Calibri"/>
              </a:rPr>
              <a:t> est possible </a:t>
            </a:r>
            <a:r>
              <a:rPr lang="fr-CA" kern="100" dirty="0">
                <a:latin typeface="Calibri"/>
                <a:ea typeface="Calibri"/>
                <a:cs typeface="Calibri"/>
              </a:rPr>
              <a:t>aussi </a:t>
            </a:r>
            <a:r>
              <a:rPr lang="fr-CA" sz="1200" kern="100" dirty="0">
                <a:effectLst/>
                <a:latin typeface="Calibri"/>
                <a:ea typeface="Calibri"/>
                <a:cs typeface="Calibri"/>
              </a:rPr>
              <a:t>de prévoir </a:t>
            </a:r>
            <a:r>
              <a:rPr lang="fr-CA" kern="100" dirty="0">
                <a:latin typeface="Calibri"/>
                <a:ea typeface="Calibri"/>
                <a:cs typeface="Calibri"/>
              </a:rPr>
              <a:t>d'avance </a:t>
            </a:r>
            <a:r>
              <a:rPr lang="fr-CA" sz="1200" kern="100" dirty="0">
                <a:effectLst/>
                <a:latin typeface="Calibri"/>
                <a:ea typeface="Calibri"/>
                <a:cs typeface="Calibri"/>
              </a:rPr>
              <a:t>ce qu’il advient des décisions concernant la société, la composition du conseil d’administration, la valeur et le paiement des actions, etc.</a:t>
            </a:r>
          </a:p>
          <a:p>
            <a:pPr marL="457200">
              <a:lnSpc>
                <a:spcPct val="107000"/>
              </a:lnSpc>
            </a:pPr>
            <a:r>
              <a:rPr lang="fr-CA" sz="1200" kern="100" dirty="0">
                <a:effectLst/>
                <a:latin typeface="Calibri"/>
                <a:ea typeface="Calibri"/>
                <a:cs typeface="Calibri"/>
              </a:rPr>
              <a:t> </a:t>
            </a:r>
          </a:p>
          <a:p>
            <a:pPr marL="457200">
              <a:lnSpc>
                <a:spcPct val="107000"/>
              </a:lnSpc>
              <a:spcAft>
                <a:spcPts val="800"/>
              </a:spcAft>
            </a:pPr>
            <a:r>
              <a:rPr lang="fr-CA" kern="100" dirty="0">
                <a:latin typeface="Calibri"/>
                <a:ea typeface="Calibri"/>
                <a:cs typeface="Calibri"/>
              </a:rPr>
              <a:t>Toutes ces clauses d'une CEA = permet de simplifier grandement le processus de transfert d'actions et éviter plusieurs conflits. Aider à préserver l'harmonie. </a:t>
            </a:r>
          </a:p>
          <a:p>
            <a:pPr marL="457200">
              <a:lnSpc>
                <a:spcPct val="107000"/>
              </a:lnSpc>
              <a:spcAft>
                <a:spcPts val="800"/>
              </a:spcAft>
            </a:pPr>
            <a:endParaRPr lang="fr-CA" kern="100" dirty="0">
              <a:ea typeface="Calibri"/>
              <a:cs typeface="Calibri"/>
            </a:endParaRPr>
          </a:p>
          <a:p>
            <a:endParaRPr lang="fr-CA"/>
          </a:p>
          <a:p>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10</a:t>
            </a:fld>
            <a:endParaRPr lang="fr-CA"/>
          </a:p>
        </p:txBody>
      </p:sp>
    </p:spTree>
    <p:extLst>
      <p:ext uri="{BB962C8B-B14F-4D97-AF65-F5344CB8AC3E}">
        <p14:creationId xmlns:p14="http://schemas.microsoft.com/office/powerpoint/2010/main" val="145335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CA" sz="1800" kern="100" dirty="0">
                <a:latin typeface="Calibri"/>
                <a:ea typeface="Calibri"/>
                <a:cs typeface="Calibri"/>
              </a:rPr>
              <a:t>BDC:</a:t>
            </a:r>
            <a:endParaRPr lang="fr-CA" sz="1800" kern="100" dirty="0">
              <a:effectLst/>
              <a:latin typeface="Calibri"/>
              <a:ea typeface="Calibri"/>
              <a:cs typeface="Calibri"/>
            </a:endParaRPr>
          </a:p>
          <a:p>
            <a:pPr>
              <a:lnSpc>
                <a:spcPct val="107000"/>
              </a:lnSpc>
              <a:spcAft>
                <a:spcPts val="800"/>
              </a:spcAft>
            </a:pPr>
            <a:endParaRPr lang="fr-CA" sz="18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latin typeface="Calibri"/>
                <a:ea typeface="Calibri"/>
                <a:cs typeface="Calibri"/>
              </a:rPr>
              <a:t>Contexte</a:t>
            </a:r>
            <a:r>
              <a:rPr lang="fr-CA" sz="1800" kern="100" dirty="0">
                <a:effectLst/>
                <a:latin typeface="Calibri"/>
                <a:ea typeface="Calibri"/>
                <a:cs typeface="Calibri"/>
              </a:rPr>
              <a:t> de décès d’invalidité, de retraite ou de retrait des affaires,</a:t>
            </a:r>
            <a:r>
              <a:rPr lang="fr-CA" sz="1800" kern="100" dirty="0">
                <a:latin typeface="Calibri"/>
                <a:ea typeface="Calibri"/>
                <a:cs typeface="Calibri"/>
              </a:rPr>
              <a:t> plusieurs questions peuvent se poser:</a:t>
            </a:r>
            <a:endParaRPr lang="fr-CA" sz="1800" kern="100" dirty="0">
              <a:effectLst/>
              <a:latin typeface="Calibri"/>
              <a:ea typeface="Calibri"/>
              <a:cs typeface="Calibri"/>
            </a:endParaRPr>
          </a:p>
          <a:p>
            <a:pPr marL="285750" indent="-285750">
              <a:lnSpc>
                <a:spcPct val="107000"/>
              </a:lnSpc>
              <a:spcAft>
                <a:spcPts val="800"/>
              </a:spcAft>
              <a:buFont typeface="Calibri"/>
              <a:buChar char="-"/>
            </a:pPr>
            <a:r>
              <a:rPr lang="fr-CA" sz="1800" kern="100" dirty="0">
                <a:latin typeface="Calibri"/>
                <a:ea typeface="Calibri"/>
                <a:cs typeface="Calibri"/>
              </a:rPr>
              <a:t>Valeur des actions de l'actionnaire sortant;</a:t>
            </a:r>
            <a:endParaRPr lang="fr-CA" sz="1800" kern="100" dirty="0">
              <a:effectLst/>
              <a:latin typeface="Calibri"/>
              <a:ea typeface="Calibri"/>
              <a:cs typeface="Calibri"/>
            </a:endParaRPr>
          </a:p>
          <a:p>
            <a:pPr marL="285750" indent="-285750">
              <a:lnSpc>
                <a:spcPct val="107000"/>
              </a:lnSpc>
              <a:spcAft>
                <a:spcPts val="800"/>
              </a:spcAft>
              <a:buFont typeface="Calibri"/>
              <a:buChar char="-"/>
            </a:pPr>
            <a:r>
              <a:rPr lang="fr-CA" sz="1800" kern="100" dirty="0">
                <a:latin typeface="Calibri"/>
                <a:ea typeface="Calibri"/>
                <a:cs typeface="Calibri"/>
              </a:rPr>
              <a:t>La valeur doit-elle être escomptée? (cas repréhensible, fraude, non-respect de la CEA, etc.)?</a:t>
            </a:r>
          </a:p>
          <a:p>
            <a:pPr marL="285750" indent="-285750">
              <a:lnSpc>
                <a:spcPct val="107000"/>
              </a:lnSpc>
              <a:spcAft>
                <a:spcPts val="800"/>
              </a:spcAft>
              <a:buFont typeface="Calibri"/>
              <a:buChar char="-"/>
            </a:pPr>
            <a:r>
              <a:rPr lang="fr-CA" sz="1800" kern="100" dirty="0">
                <a:effectLst/>
                <a:latin typeface="Calibri"/>
                <a:ea typeface="Calibri"/>
                <a:cs typeface="Calibri"/>
              </a:rPr>
              <a:t>Comment </a:t>
            </a:r>
            <a:r>
              <a:rPr lang="fr-CA" sz="1800" kern="100" dirty="0">
                <a:latin typeface="Calibri"/>
                <a:ea typeface="Calibri"/>
                <a:cs typeface="Calibri"/>
              </a:rPr>
              <a:t>lui payer la valeur de ses actions? (versements, intérêts, etc.)</a:t>
            </a:r>
            <a:endParaRPr lang="fr-CA" sz="1800" kern="100" dirty="0">
              <a:effectLst/>
              <a:latin typeface="Calibri"/>
              <a:ea typeface="Calibri"/>
              <a:cs typeface="Calibri"/>
            </a:endParaRPr>
          </a:p>
          <a:p>
            <a:pPr marL="285750" indent="-285750">
              <a:lnSpc>
                <a:spcPct val="107000"/>
              </a:lnSpc>
              <a:spcAft>
                <a:spcPts val="800"/>
              </a:spcAft>
              <a:buFont typeface="Calibri"/>
              <a:buChar char="-"/>
            </a:pPr>
            <a:r>
              <a:rPr lang="fr-CA" sz="1800" kern="100" dirty="0">
                <a:effectLst/>
                <a:latin typeface="Calibri"/>
                <a:ea typeface="Calibri"/>
                <a:cs typeface="Calibri"/>
              </a:rPr>
              <a:t>Doit-on lui payer cette valeur maintenant ou est-il possible d’échelonner les versements?</a:t>
            </a:r>
          </a:p>
          <a:p>
            <a:pPr marL="285750" indent="-285750">
              <a:lnSpc>
                <a:spcPct val="107000"/>
              </a:lnSpc>
              <a:spcAft>
                <a:spcPts val="800"/>
              </a:spcAft>
              <a:buFont typeface="Calibri"/>
              <a:buChar char="-"/>
            </a:pPr>
            <a:r>
              <a:rPr lang="fr-CA" sz="1800" kern="100" dirty="0">
                <a:effectLst/>
                <a:latin typeface="Calibri"/>
                <a:ea typeface="Calibri"/>
                <a:cs typeface="Calibri"/>
              </a:rPr>
              <a:t>Est-ce que l’entreprise peut survivre à ce départ? </a:t>
            </a:r>
          </a:p>
          <a:p>
            <a:pPr marL="0" indent="0">
              <a:lnSpc>
                <a:spcPct val="107000"/>
              </a:lnSpc>
              <a:spcAft>
                <a:spcPts val="800"/>
              </a:spcAft>
              <a:buFontTx/>
              <a:buNone/>
            </a:pPr>
            <a:endParaRPr lang="fr-CA" sz="18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latin typeface="Calibri"/>
                <a:ea typeface="Calibri"/>
                <a:cs typeface="Calibri"/>
              </a:rPr>
              <a:t>Déterminer une façon claire d'évaluer la valeur marchande de l'entreprise.</a:t>
            </a:r>
          </a:p>
          <a:p>
            <a:pPr marL="285750" indent="-285750">
              <a:lnSpc>
                <a:spcPct val="107000"/>
              </a:lnSpc>
              <a:spcAft>
                <a:spcPts val="800"/>
              </a:spcAft>
              <a:buFont typeface="Calibri"/>
              <a:buChar char="-"/>
            </a:pPr>
            <a:r>
              <a:rPr lang="fr-CA" sz="1800" kern="100" dirty="0">
                <a:latin typeface="Calibri"/>
                <a:ea typeface="Calibri"/>
                <a:cs typeface="Calibri"/>
              </a:rPr>
              <a:t>Mécanismes d'évaluation des actions (évaluation périodique, formule préétablie, recours à un EEE, etc.)</a:t>
            </a:r>
          </a:p>
          <a:p>
            <a:pPr marL="285750" indent="-285750">
              <a:lnSpc>
                <a:spcPct val="107000"/>
              </a:lnSpc>
              <a:spcAft>
                <a:spcPts val="800"/>
              </a:spcAft>
              <a:buFont typeface="Calibri"/>
              <a:buChar char="-"/>
            </a:pPr>
            <a:r>
              <a:rPr lang="fr-CA" sz="1800" kern="100" dirty="0">
                <a:latin typeface="Calibri"/>
                <a:ea typeface="Calibri"/>
                <a:cs typeface="Calibri"/>
              </a:rPr>
              <a:t>Modalités rattachées au paiement des actions</a:t>
            </a:r>
          </a:p>
          <a:p>
            <a:pPr marL="628650" lvl="1" indent="-285750">
              <a:lnSpc>
                <a:spcPct val="107000"/>
              </a:lnSpc>
              <a:spcAft>
                <a:spcPts val="800"/>
              </a:spcAft>
              <a:buFont typeface="Courier New"/>
              <a:buChar char="o"/>
            </a:pPr>
            <a:r>
              <a:rPr lang="fr-CA" sz="1800" kern="100" dirty="0">
                <a:latin typeface="Calibri"/>
                <a:ea typeface="Calibri"/>
                <a:cs typeface="Calibri"/>
              </a:rPr>
              <a:t>Permet à l'actionnaire sortant de recevoir le montant</a:t>
            </a:r>
          </a:p>
          <a:p>
            <a:pPr marL="628650" lvl="1" indent="-285750">
              <a:lnSpc>
                <a:spcPct val="107000"/>
              </a:lnSpc>
              <a:spcAft>
                <a:spcPts val="800"/>
              </a:spcAft>
              <a:buFont typeface="Courier New"/>
              <a:buChar char="o"/>
            </a:pPr>
            <a:r>
              <a:rPr lang="fr-CA" sz="1800" kern="100" dirty="0">
                <a:latin typeface="Calibri"/>
                <a:ea typeface="Calibri"/>
                <a:cs typeface="Calibri"/>
              </a:rPr>
              <a:t>Permet à la société d'avoir les liquidités requises pour sa continuité</a:t>
            </a:r>
          </a:p>
          <a:p>
            <a:pPr>
              <a:lnSpc>
                <a:spcPct val="107000"/>
              </a:lnSpc>
              <a:spcAft>
                <a:spcPts val="800"/>
              </a:spcAft>
            </a:pPr>
            <a:endParaRPr lang="fr-CA" sz="1800" kern="100" dirty="0">
              <a:latin typeface="Calibri"/>
              <a:ea typeface="Calibri"/>
              <a:cs typeface="Calibri"/>
            </a:endParaRPr>
          </a:p>
          <a:p>
            <a:pPr>
              <a:lnSpc>
                <a:spcPct val="107000"/>
              </a:lnSpc>
              <a:spcAft>
                <a:spcPts val="800"/>
              </a:spcAft>
            </a:pPr>
            <a:r>
              <a:rPr lang="fr-CA" sz="1800" kern="100" dirty="0">
                <a:latin typeface="Calibri"/>
                <a:ea typeface="Calibri"/>
                <a:cs typeface="Calibri"/>
              </a:rPr>
              <a:t>Pas de modalités pour déterminer la valeur = impasse très souvent. Intérêts opposés</a:t>
            </a:r>
            <a:endParaRPr lang="fr-CA" sz="1800" kern="100" dirty="0">
              <a:effectLst/>
              <a:latin typeface="Calibri"/>
              <a:ea typeface="Calibri"/>
              <a:cs typeface="Calibri"/>
            </a:endParaRPr>
          </a:p>
          <a:p>
            <a:pPr>
              <a:lnSpc>
                <a:spcPct val="107000"/>
              </a:lnSpc>
              <a:spcAft>
                <a:spcPts val="800"/>
              </a:spcAft>
            </a:pPr>
            <a:endParaRPr lang="fr-CA" sz="18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latin typeface="Calibri"/>
                <a:ea typeface="Calibri"/>
                <a:cs typeface="Calibri"/>
              </a:rPr>
              <a:t>Également, s'assurer que la société ait les moyens financiers pour payer le prix des actions de l'actionnaire sortant</a:t>
            </a:r>
            <a:endParaRPr lang="fr-CA" sz="1800" kern="100" dirty="0">
              <a:latin typeface="Calibri" panose="020F0502020204030204" pitchFamily="34" charset="0"/>
              <a:ea typeface="Calibri" panose="020F0502020204030204" pitchFamily="34" charset="0"/>
              <a:cs typeface="Calibri"/>
            </a:endParaRPr>
          </a:p>
          <a:p>
            <a:pPr marL="285750" indent="-285750">
              <a:lnSpc>
                <a:spcPct val="107000"/>
              </a:lnSpc>
              <a:spcAft>
                <a:spcPts val="800"/>
              </a:spcAft>
              <a:buFont typeface="Calibri"/>
              <a:buChar char="-"/>
            </a:pPr>
            <a:r>
              <a:rPr lang="fr-CA" sz="1800" kern="100" dirty="0">
                <a:latin typeface="Calibri"/>
                <a:ea typeface="Calibri"/>
                <a:cs typeface="Calibri"/>
              </a:rPr>
              <a:t>Décès? Police d'assurance-vie permet de financier l'achat de ses actions</a:t>
            </a:r>
            <a:endParaRPr lang="fr-CA" sz="1800" kern="100" dirty="0">
              <a:latin typeface="Calibri" panose="020F0502020204030204" pitchFamily="34" charset="0"/>
              <a:ea typeface="Calibri" panose="020F0502020204030204" pitchFamily="34" charset="0"/>
              <a:cs typeface="Calibri"/>
            </a:endParaRPr>
          </a:p>
          <a:p>
            <a:pPr marL="914400" lvl="1" indent="-285750">
              <a:lnSpc>
                <a:spcPct val="107000"/>
              </a:lnSpc>
              <a:spcAft>
                <a:spcPts val="800"/>
              </a:spcAft>
              <a:buFont typeface="Courier New"/>
              <a:buChar char="o"/>
            </a:pPr>
            <a:r>
              <a:rPr lang="fr-CA" sz="1800" kern="100" dirty="0">
                <a:latin typeface="Calibri"/>
                <a:ea typeface="Calibri"/>
                <a:cs typeface="Calibri"/>
              </a:rPr>
              <a:t>Succession obtient l'argent rapidement, sans nuire à la santé financière de l'entreprise. </a:t>
            </a:r>
            <a:endParaRPr lang="fr-CA" sz="1800" kern="100" dirty="0">
              <a:latin typeface="Calibri" panose="020F0502020204030204" pitchFamily="34" charset="0"/>
              <a:ea typeface="Calibri" panose="020F0502020204030204" pitchFamily="34" charset="0"/>
              <a:cs typeface="Calibri"/>
            </a:endParaRPr>
          </a:p>
          <a:p>
            <a:pPr indent="-285750">
              <a:lnSpc>
                <a:spcPct val="107000"/>
              </a:lnSpc>
              <a:spcAft>
                <a:spcPts val="800"/>
              </a:spcAft>
              <a:buFont typeface="Calibri"/>
              <a:buChar char="-"/>
            </a:pPr>
            <a:r>
              <a:rPr lang="fr-CA" sz="1800" kern="100" dirty="0">
                <a:latin typeface="Calibri"/>
                <a:ea typeface="Calibri"/>
                <a:cs typeface="Calibri"/>
              </a:rPr>
              <a:t>Maladie?  Police d'assurances maladies graves</a:t>
            </a:r>
            <a:endParaRPr lang="fr-CA" sz="1800" kern="100" dirty="0">
              <a:latin typeface="Calibri" panose="020F0502020204030204" pitchFamily="34" charset="0"/>
              <a:ea typeface="Calibri" panose="020F0502020204030204" pitchFamily="34" charset="0"/>
              <a:cs typeface="Calibri"/>
            </a:endParaRPr>
          </a:p>
          <a:p>
            <a:pPr>
              <a:lnSpc>
                <a:spcPct val="107000"/>
              </a:lnSpc>
              <a:spcAft>
                <a:spcPts val="800"/>
              </a:spcAft>
            </a:pPr>
            <a:endParaRPr lang="fr-CA" sz="1800" kern="100" dirty="0">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effectLst/>
                <a:latin typeface="Calibri"/>
                <a:ea typeface="Calibri"/>
                <a:cs typeface="Calibri"/>
              </a:rPr>
              <a:t>C’est important de parler à votre courtier d’assurance des solutions qui s’offrent à vous.</a:t>
            </a:r>
          </a:p>
          <a:p>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11</a:t>
            </a:fld>
            <a:endParaRPr lang="fr-CA"/>
          </a:p>
        </p:txBody>
      </p:sp>
    </p:spTree>
    <p:extLst>
      <p:ext uri="{BB962C8B-B14F-4D97-AF65-F5344CB8AC3E}">
        <p14:creationId xmlns:p14="http://schemas.microsoft.com/office/powerpoint/2010/main" val="105428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F038-7452-CA69-1B5D-10097E884C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DB5C66-FBBA-5F4E-4C70-D5E690B90E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36836C-7EF7-6C9A-0341-C6A9249ACD50}"/>
              </a:ext>
            </a:extLst>
          </p:cNvPr>
          <p:cNvSpPr>
            <a:spLocks noGrp="1"/>
          </p:cNvSpPr>
          <p:nvPr>
            <p:ph type="body" idx="1"/>
          </p:nvPr>
        </p:nvSpPr>
        <p:spPr/>
        <p:txBody>
          <a:bodyPr/>
          <a:lstStyle/>
          <a:p>
            <a:r>
              <a:rPr lang="fr-CA" b="1"/>
              <a:t>MFM</a:t>
            </a:r>
            <a:r>
              <a:rPr lang="fr-CA"/>
              <a:t>: </a:t>
            </a:r>
          </a:p>
          <a:p>
            <a:pPr marL="171450" indent="-171450">
              <a:buFont typeface="Arial" panose="020B0604020202020204" pitchFamily="34" charset="0"/>
              <a:buChar char="•"/>
            </a:pPr>
            <a:r>
              <a:rPr lang="fr-CA"/>
              <a:t>Permet de sauver des frais. </a:t>
            </a:r>
          </a:p>
          <a:p>
            <a:pPr marL="171450" indent="-171450">
              <a:buFont typeface="Arial" panose="020B0604020202020204" pitchFamily="34" charset="0"/>
              <a:buChar char="•"/>
            </a:pPr>
            <a:r>
              <a:rPr lang="fr-CA"/>
              <a:t>Favorise la médiation, la négociation, la communication. </a:t>
            </a:r>
          </a:p>
          <a:p>
            <a:pPr marL="171450" indent="-171450">
              <a:buFont typeface="Arial" panose="020B0604020202020204" pitchFamily="34" charset="0"/>
              <a:buChar char="•"/>
            </a:pPr>
            <a:r>
              <a:rPr lang="fr-CA"/>
              <a:t>Permet de ne pas « laver son linge sale » en public. </a:t>
            </a:r>
          </a:p>
        </p:txBody>
      </p:sp>
      <p:sp>
        <p:nvSpPr>
          <p:cNvPr id="4" name="Espace réservé du numéro de diapositive 3">
            <a:extLst>
              <a:ext uri="{FF2B5EF4-FFF2-40B4-BE49-F238E27FC236}">
                <a16:creationId xmlns:a16="http://schemas.microsoft.com/office/drawing/2014/main" id="{F70A706B-794C-1256-B9ED-E9A62496FAC2}"/>
              </a:ext>
            </a:extLst>
          </p:cNvPr>
          <p:cNvSpPr>
            <a:spLocks noGrp="1"/>
          </p:cNvSpPr>
          <p:nvPr>
            <p:ph type="sldNum" sz="quarter" idx="5"/>
          </p:nvPr>
        </p:nvSpPr>
        <p:spPr/>
        <p:txBody>
          <a:bodyPr/>
          <a:lstStyle/>
          <a:p>
            <a:fld id="{8849291C-87FD-4092-B1F9-78B6D73860BD}" type="slidenum">
              <a:rPr lang="fr-CA" smtClean="0"/>
              <a:t>12</a:t>
            </a:fld>
            <a:endParaRPr lang="fr-CA"/>
          </a:p>
        </p:txBody>
      </p:sp>
    </p:spTree>
    <p:extLst>
      <p:ext uri="{BB962C8B-B14F-4D97-AF65-F5344CB8AC3E}">
        <p14:creationId xmlns:p14="http://schemas.microsoft.com/office/powerpoint/2010/main" val="370508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CA" sz="1800" b="1" kern="100">
                <a:effectLst/>
                <a:latin typeface="Calibri" panose="020F0502020204030204" pitchFamily="34" charset="0"/>
                <a:ea typeface="Calibri" panose="020F0502020204030204" pitchFamily="34" charset="0"/>
                <a:cs typeface="Times New Roman" panose="02020603050405020304" pitchFamily="18" charset="0"/>
              </a:rPr>
              <a:t>MFM</a:t>
            </a:r>
            <a:r>
              <a:rPr lang="fr-CA" sz="1800" kern="100">
                <a:effectLst/>
                <a:latin typeface="Calibri" panose="020F0502020204030204" pitchFamily="34" charset="0"/>
                <a:ea typeface="Calibri" panose="020F0502020204030204" pitchFamily="34" charset="0"/>
                <a:cs typeface="Times New Roman" panose="02020603050405020304" pitchFamily="18" charset="0"/>
              </a:rPr>
              <a:t>: Un des plus grands pièges est de procrastiner la rédaction de la convention. Commencez dès que possible lorsque les affaires vont bien entre les actionnaires pour éviter les disputes futures en période de crise. En effet, s’entendre sur les règles à suivre est plus facile quand tout va bien, plutôt que lorsqu’un conflit survient. </a:t>
            </a:r>
          </a:p>
          <a:p>
            <a:pPr>
              <a:lnSpc>
                <a:spcPct val="107000"/>
              </a:lnSpc>
              <a:spcAft>
                <a:spcPts val="800"/>
              </a:spcAft>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a:effectLst/>
                <a:latin typeface="Calibri" panose="020F0502020204030204" pitchFamily="34" charset="0"/>
                <a:ea typeface="Calibri" panose="020F0502020204030204" pitchFamily="34" charset="0"/>
                <a:cs typeface="Times New Roman" panose="02020603050405020304" pitchFamily="18" charset="0"/>
              </a:rPr>
              <a:t>C’est lorsque tout va bien qu’il faut prévoir ce qui se produira si malheureusement les choses tournent tourner. </a:t>
            </a:r>
          </a:p>
          <a:p>
            <a:pPr>
              <a:lnSpc>
                <a:spcPct val="107000"/>
              </a:lnSpc>
              <a:spcAft>
                <a:spcPts val="800"/>
              </a:spcAft>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a:effectLst/>
                <a:latin typeface="Calibri" panose="020F0502020204030204" pitchFamily="34" charset="0"/>
                <a:ea typeface="Calibri" panose="020F0502020204030204" pitchFamily="34" charset="0"/>
                <a:cs typeface="Times New Roman" panose="02020603050405020304" pitchFamily="18" charset="0"/>
              </a:rPr>
              <a:t>Aussi, rappeler qu’il faut </a:t>
            </a:r>
            <a:r>
              <a:rPr lang="fr-CA" sz="1800" b="1" kern="100">
                <a:effectLst/>
                <a:latin typeface="Calibri" panose="020F0502020204030204" pitchFamily="34" charset="0"/>
                <a:ea typeface="Calibri" panose="020F0502020204030204" pitchFamily="34" charset="0"/>
                <a:cs typeface="Times New Roman" panose="02020603050405020304" pitchFamily="18" charset="0"/>
              </a:rPr>
              <a:t>réviser la convention à intervalles réguliers</a:t>
            </a:r>
            <a:r>
              <a:rPr lang="fr-CA" sz="1800" kern="100">
                <a:effectLst/>
                <a:latin typeface="Calibri" panose="020F0502020204030204" pitchFamily="34" charset="0"/>
                <a:ea typeface="Calibri" panose="020F0502020204030204" pitchFamily="34" charset="0"/>
                <a:cs typeface="Times New Roman" panose="02020603050405020304" pitchFamily="18" charset="0"/>
              </a:rPr>
              <a:t>, ou dès que la situation l’exige.</a:t>
            </a:r>
          </a:p>
          <a:p>
            <a:pPr>
              <a:lnSpc>
                <a:spcPct val="107000"/>
              </a:lnSpc>
              <a:spcAft>
                <a:spcPts val="800"/>
              </a:spcAft>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a:effectLst/>
                <a:latin typeface="Calibri" panose="020F0502020204030204" pitchFamily="34" charset="0"/>
                <a:ea typeface="Calibri" panose="020F0502020204030204" pitchFamily="34" charset="0"/>
                <a:cs typeface="Times New Roman" panose="02020603050405020304" pitchFamily="18" charset="0"/>
              </a:rPr>
              <a:t>Faire une convention entre actionnaires, c’est comme acheter des électroménagers, ce n’est pas sexy ni palpitant, mais c’est essentiel. </a:t>
            </a:r>
          </a:p>
          <a:p>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13</a:t>
            </a:fld>
            <a:endParaRPr lang="fr-CA"/>
          </a:p>
        </p:txBody>
      </p:sp>
    </p:spTree>
    <p:extLst>
      <p:ext uri="{BB962C8B-B14F-4D97-AF65-F5344CB8AC3E}">
        <p14:creationId xmlns:p14="http://schemas.microsoft.com/office/powerpoint/2010/main" val="333597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sz="1800" kern="100" dirty="0">
                <a:latin typeface="Calibri"/>
                <a:ea typeface="Calibri"/>
                <a:cs typeface="Calibri"/>
              </a:rPr>
              <a:t>BDC: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dirty="0">
                <a:effectLst/>
                <a:latin typeface="Calibri"/>
                <a:ea typeface="Calibri"/>
                <a:cs typeface="Calibri"/>
              </a:rPr>
              <a:t>Méfiez-vous des modèles standards disponibles sur Internet. Bien que les formulaires en ligne puissent vous aider à alimenter votre réflexion, ils ne sont pas adaptés à votre situation.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CA" sz="18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effectLst/>
                <a:latin typeface="Calibri"/>
                <a:ea typeface="Calibri"/>
                <a:cs typeface="Calibri"/>
              </a:rPr>
              <a:t>La </a:t>
            </a:r>
            <a:r>
              <a:rPr lang="fr-CA" sz="1800" kern="100" dirty="0">
                <a:latin typeface="Calibri"/>
                <a:ea typeface="Calibri"/>
                <a:cs typeface="Calibri"/>
              </a:rPr>
              <a:t>CEA</a:t>
            </a:r>
            <a:r>
              <a:rPr lang="fr-CA" sz="1800" kern="100" dirty="0">
                <a:effectLst/>
                <a:latin typeface="Calibri"/>
                <a:ea typeface="Calibri"/>
                <a:cs typeface="Calibri"/>
              </a:rPr>
              <a:t> doit tenir compte des particularités de votre entreprise.</a:t>
            </a:r>
          </a:p>
          <a:p>
            <a:pPr>
              <a:lnSpc>
                <a:spcPct val="107000"/>
              </a:lnSpc>
              <a:spcAft>
                <a:spcPts val="800"/>
              </a:spcAft>
            </a:pPr>
            <a:endParaRPr lang="fr-CA" sz="1800" kern="100">
              <a:effectLst/>
              <a:highlight>
                <a:srgbClr val="FFFF00"/>
              </a:highlight>
              <a:latin typeface="Calibri" panose="020F0502020204030204" pitchFamily="34" charset="0"/>
              <a:ea typeface="Calibri" panose="020F0502020204030204" pitchFamily="34" charset="0"/>
              <a:cs typeface="Calibri"/>
            </a:endParaRPr>
          </a:p>
          <a:p>
            <a:pPr>
              <a:lnSpc>
                <a:spcPct val="107000"/>
              </a:lnSpc>
              <a:spcAft>
                <a:spcPts val="800"/>
              </a:spcAft>
            </a:pPr>
            <a:r>
              <a:rPr lang="fr-CA" sz="1800" kern="100" dirty="0">
                <a:effectLst/>
                <a:latin typeface="Calibri"/>
                <a:ea typeface="Calibri"/>
                <a:cs typeface="Calibri"/>
              </a:rPr>
              <a:t>Par exemple : vous agissez comme investisseur ou des investisseurs intègrent votre entreprise; vous voulez planifier la relève avec des employés clés, vous faites un projet d’investissement ou une acquisition d’entreprise avec des partenaires d’affaires, vous investissez en immobilier.</a:t>
            </a:r>
          </a:p>
          <a:p>
            <a:endParaRPr lang="fr-CA" dirty="0">
              <a:ea typeface="Calibri"/>
              <a:cs typeface="Calibri"/>
            </a:endParaRP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14</a:t>
            </a:fld>
            <a:endParaRPr lang="fr-CA"/>
          </a:p>
        </p:txBody>
      </p:sp>
    </p:spTree>
    <p:extLst>
      <p:ext uri="{BB962C8B-B14F-4D97-AF65-F5344CB8AC3E}">
        <p14:creationId xmlns:p14="http://schemas.microsoft.com/office/powerpoint/2010/main" val="51266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D4BE-D523-4E30-BDD4-CE2445D81F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0125DB-1ED9-F55C-5E81-B8B490CBE3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95EFCE-B50C-111E-C90C-B85E6C06E2E1}"/>
              </a:ext>
            </a:extLst>
          </p:cNvPr>
          <p:cNvSpPr>
            <a:spLocks noGrp="1"/>
          </p:cNvSpPr>
          <p:nvPr>
            <p:ph type="body" idx="1"/>
          </p:nvPr>
        </p:nvSpPr>
        <p:spPr/>
        <p:txBody>
          <a:bodyPr/>
          <a:lstStyle/>
          <a:p>
            <a:pPr>
              <a:defRPr/>
            </a:pPr>
            <a:r>
              <a:rPr lang="fr-CA" sz="1800" kern="100" dirty="0">
                <a:latin typeface="Calibri"/>
                <a:ea typeface="Calibri"/>
                <a:cs typeface="Calibri"/>
              </a:rPr>
              <a:t>BDC: Une</a:t>
            </a:r>
            <a:r>
              <a:rPr lang="fr-CA" sz="1800" kern="100" dirty="0">
                <a:effectLst/>
                <a:latin typeface="Calibri"/>
                <a:ea typeface="Calibri"/>
                <a:cs typeface="Calibri"/>
              </a:rPr>
              <a:t> </a:t>
            </a:r>
            <a:r>
              <a:rPr lang="fr-CA" sz="1800" kern="100" dirty="0">
                <a:latin typeface="Calibri"/>
                <a:ea typeface="Calibri"/>
                <a:cs typeface="Calibri"/>
              </a:rPr>
              <a:t>CUA</a:t>
            </a:r>
            <a:r>
              <a:rPr lang="fr-CA" sz="1800" kern="100" dirty="0">
                <a:effectLst/>
                <a:latin typeface="Calibri"/>
                <a:ea typeface="Calibri"/>
                <a:cs typeface="Calibri"/>
              </a:rPr>
              <a:t> permet de </a:t>
            </a:r>
            <a:r>
              <a:rPr lang="fr-CA" sz="1800" i="1" kern="100" dirty="0">
                <a:effectLst/>
                <a:latin typeface="Calibri"/>
                <a:ea typeface="Calibri"/>
                <a:cs typeface="Calibri"/>
              </a:rPr>
              <a:t>restreindre </a:t>
            </a:r>
            <a:r>
              <a:rPr lang="fr-CA" sz="1800" kern="100" dirty="0">
                <a:effectLst/>
                <a:latin typeface="Calibri"/>
                <a:ea typeface="Calibri"/>
                <a:cs typeface="Calibri"/>
              </a:rPr>
              <a:t>ou de </a:t>
            </a:r>
            <a:r>
              <a:rPr lang="fr-CA" sz="1800" i="1" kern="100" dirty="0">
                <a:effectLst/>
                <a:latin typeface="Calibri"/>
                <a:ea typeface="Calibri"/>
                <a:cs typeface="Calibri"/>
              </a:rPr>
              <a:t>retirer </a:t>
            </a:r>
            <a:r>
              <a:rPr lang="fr-CA" sz="1800" kern="100" dirty="0">
                <a:effectLst/>
                <a:latin typeface="Calibri"/>
                <a:ea typeface="Calibri"/>
                <a:cs typeface="Calibri"/>
              </a:rPr>
              <a:t>les pouvoirs du conseil d’administration de la société et de les transférer aux actionnaires.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highlight>
                <a:srgbClr val="FFFF00"/>
              </a:highligh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u="sng" kern="100" dirty="0">
                <a:effectLst/>
                <a:latin typeface="Calibri"/>
                <a:ea typeface="Calibri"/>
                <a:cs typeface="Calibri"/>
              </a:rPr>
              <a:t>Contrôle accru</a:t>
            </a:r>
          </a:p>
          <a:p>
            <a:pPr>
              <a:defRPr/>
            </a:pPr>
            <a:r>
              <a:rPr lang="fr-CA"/>
              <a:t>Confère</a:t>
            </a:r>
            <a:r>
              <a:rPr lang="fr-CA" sz="1200" b="0" i="0" kern="1200">
                <a:solidFill>
                  <a:schemeClr val="tx1"/>
                </a:solidFill>
                <a:effectLst/>
                <a:latin typeface="+mn-lt"/>
                <a:ea typeface="+mn-ea"/>
                <a:cs typeface="+mn-cs"/>
              </a:rPr>
              <a:t> aux actionnaires un plus grand contrôle sur les affaires de la société</a:t>
            </a:r>
            <a:r>
              <a:rPr lang="fr-CA"/>
              <a:t>;</a:t>
            </a:r>
          </a:p>
          <a:p>
            <a:pPr>
              <a:defRPr/>
            </a:pPr>
            <a:r>
              <a:rPr lang="fr-CA" dirty="0"/>
              <a:t>Leur permet</a:t>
            </a:r>
            <a:r>
              <a:rPr lang="fr-CA" sz="1200" b="0" i="0" kern="1200" dirty="0">
                <a:solidFill>
                  <a:schemeClr val="tx1"/>
                </a:solidFill>
                <a:effectLst/>
                <a:latin typeface="+mn-lt"/>
                <a:ea typeface="+mn-ea"/>
                <a:cs typeface="+mn-cs"/>
              </a:rPr>
              <a:t> de prendre des décisions exécutoires sur des questions comme la nomination des dirigeants, l’approbation des transactions importantes et l’orientation stratégique.</a:t>
            </a:r>
            <a:endParaRPr lang="fr-CA" sz="1200" b="0" i="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a:solidFill>
                <a:schemeClr val="tx1"/>
              </a:solidFill>
              <a:effectLst/>
              <a:highlight>
                <a:srgbClr val="FFFF00"/>
              </a:highligh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sng" kern="1200" dirty="0">
                <a:solidFill>
                  <a:schemeClr val="tx1"/>
                </a:solidFill>
                <a:effectLst/>
                <a:latin typeface="+mn-lt"/>
                <a:ea typeface="+mn-ea"/>
                <a:cs typeface="+mn-cs"/>
              </a:rPr>
              <a:t>Flexibilité</a:t>
            </a:r>
            <a:endParaRPr lang="fr-CA" sz="1200" b="0" i="0" u="none"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Adapter</a:t>
            </a:r>
            <a:r>
              <a:rPr lang="fr-CA" sz="1200" b="0" i="0" u="none" kern="1200" dirty="0">
                <a:solidFill>
                  <a:schemeClr val="tx1"/>
                </a:solidFill>
                <a:effectLst/>
                <a:latin typeface="+mn-lt"/>
                <a:ea typeface="+mn-ea"/>
                <a:cs typeface="+mn-cs"/>
              </a:rPr>
              <a:t> la gouvernance à la réalité d’une PME, où les actionnaires sont souvent les gestionnaires. </a:t>
            </a:r>
            <a:endParaRPr lang="fr-CA" sz="1800" u="sng" kern="1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highlight>
                <a:srgbClr val="FFFF00"/>
              </a:highlight>
              <a:latin typeface="Calibri" panose="020F0502020204030204" pitchFamily="34" charset="0"/>
              <a:ea typeface="Calibri" panose="020F0502020204030204" pitchFamily="34" charset="0"/>
              <a:cs typeface="Calibri"/>
            </a:endParaRPr>
          </a:p>
          <a:p>
            <a:pPr>
              <a:defRPr/>
            </a:pPr>
            <a:r>
              <a:rPr lang="fr-CA" b="1" dirty="0"/>
              <a:t>Responsabilité accrue des actionnaires</a:t>
            </a:r>
            <a:r>
              <a:rPr lang="fr-CA" dirty="0"/>
              <a:t> : les actionnaires prennent aussi les </a:t>
            </a:r>
            <a:r>
              <a:rPr lang="fr-CA" b="1" dirty="0"/>
              <a:t>obligations légales</a:t>
            </a:r>
            <a:r>
              <a:rPr lang="fr-CA" dirty="0"/>
              <a:t> qui sont dévolues aux administrateurs (ex. : respect des lois, diligence). </a:t>
            </a:r>
            <a:endParaRPr lang="fr-CA"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a:highlight>
                <a:srgbClr val="FFFF00"/>
              </a:highligh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Pas d’obligation fiduciaire entre actionnaires</a:t>
            </a:r>
            <a:r>
              <a:rPr lang="fr-CA" dirty="0"/>
              <a:t> : Contrairement aux administrateurs, les actionnaires n’ont pas d’obligation d’agir dans l’intérêt de la société, mais la CUA peut prévoir des engagements spécifiques. </a:t>
            </a:r>
            <a:endParaRPr lang="fr-CA"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1">
              <a:highlight>
                <a:srgbClr val="FFFF00"/>
              </a:highligh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Effet contraignant</a:t>
            </a:r>
            <a:r>
              <a:rPr lang="fr-CA" dirty="0"/>
              <a:t> : Une CUA doit être </a:t>
            </a:r>
            <a:r>
              <a:rPr lang="fr-CA" b="1" dirty="0"/>
              <a:t>signée par tous les actionnaires</a:t>
            </a:r>
            <a:r>
              <a:rPr lang="fr-CA" dirty="0"/>
              <a:t> (d’où le terme « unanime »)</a:t>
            </a:r>
            <a:endParaRPr lang="fr-CA"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CA" sz="1200" b="0" i="0" kern="1200" dirty="0">
                <a:effectLst/>
                <a:highlight>
                  <a:srgbClr val="FFFF00"/>
                </a:highlight>
                <a:cs typeface="+mn-lt"/>
              </a:rPr>
            </a:br>
            <a:r>
              <a:rPr lang="fr-CA" sz="1200" b="0" i="0" kern="1200" dirty="0">
                <a:solidFill>
                  <a:schemeClr val="tx1"/>
                </a:solidFill>
                <a:effectLst/>
                <a:latin typeface="+mn-lt"/>
                <a:ea typeface="+mn-ea"/>
                <a:cs typeface="+mn-cs"/>
              </a:rPr>
              <a:t>À savoir: les tiers ne connaissent pas l’existence de votre convention entre actionnaires. Toutefois, si vous adoptez une </a:t>
            </a:r>
            <a:r>
              <a:rPr lang="fr-CA" dirty="0"/>
              <a:t>CUA</a:t>
            </a:r>
            <a:r>
              <a:rPr lang="fr-CA" sz="1200" b="0" i="0" kern="1200" dirty="0">
                <a:solidFill>
                  <a:schemeClr val="tx1"/>
                </a:solidFill>
                <a:effectLst/>
                <a:latin typeface="+mn-lt"/>
                <a:ea typeface="+mn-ea"/>
                <a:cs typeface="+mn-cs"/>
              </a:rPr>
              <a:t>, vous devrez le déclarer au Registraire des entreprises et cette information sera connue du public. En effet, elle apparaîtra à l’état des renseignements de votre entreprise au Registraire des entreprises.</a:t>
            </a:r>
            <a:br>
              <a:rPr lang="fr-CA" sz="1200" b="0" i="0" kern="1200" dirty="0">
                <a:effectLst/>
                <a:highlight>
                  <a:srgbClr val="FFFF00"/>
                </a:highlight>
                <a:cs typeface="+mn-lt"/>
              </a:rPr>
            </a:br>
            <a:br>
              <a:rPr lang="fr-CA" sz="1200" b="0" i="0" kern="1200" dirty="0">
                <a:effectLst/>
                <a:highlight>
                  <a:srgbClr val="FFFF00"/>
                </a:highlight>
                <a:cs typeface="+mn-lt"/>
              </a:rPr>
            </a:br>
            <a:r>
              <a:rPr lang="fr-CA" sz="1200" b="0" i="0" kern="1200" dirty="0">
                <a:solidFill>
                  <a:schemeClr val="tx1"/>
                </a:solidFill>
                <a:effectLst/>
                <a:latin typeface="+mn-lt"/>
                <a:ea typeface="+mn-ea"/>
                <a:cs typeface="+mn-cs"/>
              </a:rPr>
              <a:t>Il est également possible pour vos créanciers de consulter votre convention unanime entre actionnaires, mais pas votre convention entre actionnaires (art. 32 LSAQ). </a:t>
            </a:r>
            <a:endParaRPr lang="fr-CA" sz="1200" b="0" i="0" kern="1200" dirty="0">
              <a:solidFill>
                <a:schemeClr val="tx1"/>
              </a:solidFill>
              <a:effectLst/>
              <a:latin typeface="+mn-lt"/>
              <a:ea typeface="Calibri"/>
              <a:cs typeface="Calibri"/>
            </a:endParaRPr>
          </a:p>
        </p:txBody>
      </p:sp>
      <p:sp>
        <p:nvSpPr>
          <p:cNvPr id="4" name="Espace réservé du numéro de diapositive 3">
            <a:extLst>
              <a:ext uri="{FF2B5EF4-FFF2-40B4-BE49-F238E27FC236}">
                <a16:creationId xmlns:a16="http://schemas.microsoft.com/office/drawing/2014/main" id="{2B97A888-1C54-5505-9635-4B2B17F0A889}"/>
              </a:ext>
            </a:extLst>
          </p:cNvPr>
          <p:cNvSpPr>
            <a:spLocks noGrp="1"/>
          </p:cNvSpPr>
          <p:nvPr>
            <p:ph type="sldNum" sz="quarter" idx="5"/>
          </p:nvPr>
        </p:nvSpPr>
        <p:spPr/>
        <p:txBody>
          <a:bodyPr/>
          <a:lstStyle/>
          <a:p>
            <a:fld id="{8849291C-87FD-4092-B1F9-78B6D73860BD}" type="slidenum">
              <a:rPr lang="fr-CA" smtClean="0"/>
              <a:t>15</a:t>
            </a:fld>
            <a:endParaRPr lang="fr-CA"/>
          </a:p>
        </p:txBody>
      </p:sp>
    </p:spTree>
    <p:extLst>
      <p:ext uri="{BB962C8B-B14F-4D97-AF65-F5344CB8AC3E}">
        <p14:creationId xmlns:p14="http://schemas.microsoft.com/office/powerpoint/2010/main" val="98906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04CBC-FD01-A3E8-A7C6-7ABFD706FC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657E1A-3962-59B2-F78A-D55BE1C60E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89869B-CAEF-E761-AF51-673E6C529CD7}"/>
              </a:ext>
            </a:extLst>
          </p:cNvPr>
          <p:cNvSpPr>
            <a:spLocks noGrp="1"/>
          </p:cNvSpPr>
          <p:nvPr>
            <p:ph type="body" idx="1"/>
          </p:nvPr>
        </p:nvSpPr>
        <p:spPr/>
        <p:txBody>
          <a:bodyPr/>
          <a:lstStyle/>
          <a:p>
            <a:endParaRPr lang="fr-CA"/>
          </a:p>
          <a:p>
            <a:r>
              <a:rPr lang="fr-CA">
                <a:ea typeface="Calibri"/>
                <a:cs typeface="Calibri"/>
              </a:rPr>
              <a:t>MFM</a:t>
            </a:r>
            <a:endParaRPr lang="fr-CA"/>
          </a:p>
        </p:txBody>
      </p:sp>
      <p:sp>
        <p:nvSpPr>
          <p:cNvPr id="4" name="Espace réservé du numéro de diapositive 3">
            <a:extLst>
              <a:ext uri="{FF2B5EF4-FFF2-40B4-BE49-F238E27FC236}">
                <a16:creationId xmlns:a16="http://schemas.microsoft.com/office/drawing/2014/main" id="{30B36B49-1846-448D-42F7-4C76228646FE}"/>
              </a:ext>
            </a:extLst>
          </p:cNvPr>
          <p:cNvSpPr>
            <a:spLocks noGrp="1"/>
          </p:cNvSpPr>
          <p:nvPr>
            <p:ph type="sldNum" sz="quarter" idx="5"/>
          </p:nvPr>
        </p:nvSpPr>
        <p:spPr/>
        <p:txBody>
          <a:bodyPr/>
          <a:lstStyle/>
          <a:p>
            <a:fld id="{8849291C-87FD-4092-B1F9-78B6D73860BD}" type="slidenum">
              <a:rPr lang="fr-CA" smtClean="0"/>
              <a:t>17</a:t>
            </a:fld>
            <a:endParaRPr lang="fr-CA"/>
          </a:p>
        </p:txBody>
      </p:sp>
    </p:spTree>
    <p:extLst>
      <p:ext uri="{BB962C8B-B14F-4D97-AF65-F5344CB8AC3E}">
        <p14:creationId xmlns:p14="http://schemas.microsoft.com/office/powerpoint/2010/main" val="347655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MFM</a:t>
            </a: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18</a:t>
            </a:fld>
            <a:endParaRPr lang="fr-CA"/>
          </a:p>
        </p:txBody>
      </p:sp>
    </p:spTree>
    <p:extLst>
      <p:ext uri="{BB962C8B-B14F-4D97-AF65-F5344CB8AC3E}">
        <p14:creationId xmlns:p14="http://schemas.microsoft.com/office/powerpoint/2010/main" val="427228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BDC: Mai 2025. 5 % de </a:t>
            </a:r>
            <a:r>
              <a:rPr lang="en-US" err="1">
                <a:ea typeface="Calibri"/>
                <a:cs typeface="Calibri"/>
              </a:rPr>
              <a:t>notre</a:t>
            </a:r>
            <a:r>
              <a:rPr lang="en-US">
                <a:ea typeface="Calibri"/>
                <a:cs typeface="Calibri"/>
              </a:rPr>
              <a:t> chiffre d'affaires, </a:t>
            </a:r>
            <a:r>
              <a:rPr lang="en-US" err="1">
                <a:ea typeface="Calibri"/>
                <a:cs typeface="Calibri"/>
              </a:rPr>
              <a:t>en</a:t>
            </a:r>
            <a:r>
              <a:rPr lang="en-US">
                <a:ea typeface="Calibri"/>
                <a:cs typeface="Calibri"/>
              </a:rPr>
              <a:t> temps et </a:t>
            </a:r>
            <a:r>
              <a:rPr lang="en-US" err="1">
                <a:ea typeface="Calibri"/>
                <a:cs typeface="Calibri"/>
              </a:rPr>
              <a:t>en</a:t>
            </a:r>
            <a:r>
              <a:rPr lang="en-US">
                <a:ea typeface="Calibri"/>
                <a:cs typeface="Calibri"/>
              </a:rPr>
              <a:t> dons </a:t>
            </a:r>
            <a:r>
              <a:rPr lang="en-US" err="1">
                <a:ea typeface="Calibri"/>
                <a:cs typeface="Calibri"/>
              </a:rPr>
              <a:t>monétaires</a:t>
            </a:r>
            <a:r>
              <a:rPr lang="en-US">
                <a:ea typeface="Calibri"/>
                <a:cs typeface="Calibri"/>
              </a:rPr>
              <a:t>. Objectif de la certification B Corp.</a:t>
            </a:r>
          </a:p>
          <a:p>
            <a:endParaRPr lang="en-US">
              <a:ea typeface="Calibri"/>
              <a:cs typeface="Calibri"/>
            </a:endParaRPr>
          </a:p>
          <a:p>
            <a:r>
              <a:rPr lang="en-US" err="1">
                <a:ea typeface="Calibri"/>
                <a:cs typeface="Calibri"/>
              </a:rPr>
              <a:t>Conférence</a:t>
            </a:r>
            <a:r>
              <a:rPr lang="en-US">
                <a:ea typeface="Calibri"/>
                <a:cs typeface="Calibri"/>
              </a:rPr>
              <a:t> </a:t>
            </a:r>
            <a:r>
              <a:rPr lang="en-US" err="1">
                <a:ea typeface="Calibri"/>
                <a:cs typeface="Calibri"/>
              </a:rPr>
              <a:t>présente</a:t>
            </a:r>
            <a:r>
              <a:rPr lang="en-US">
                <a:ea typeface="Calibri"/>
                <a:cs typeface="Calibri"/>
              </a:rPr>
              <a:t> fait </a:t>
            </a:r>
            <a:r>
              <a:rPr lang="en-US" err="1">
                <a:ea typeface="Calibri"/>
                <a:cs typeface="Calibri"/>
              </a:rPr>
              <a:t>partie</a:t>
            </a:r>
            <a:r>
              <a:rPr lang="en-US">
                <a:ea typeface="Calibri"/>
                <a:cs typeface="Calibri"/>
              </a:rPr>
              <a:t> de </a:t>
            </a:r>
            <a:r>
              <a:rPr lang="en-US" err="1">
                <a:ea typeface="Calibri"/>
                <a:cs typeface="Calibri"/>
              </a:rPr>
              <a:t>notre</a:t>
            </a:r>
            <a:r>
              <a:rPr lang="en-US">
                <a:ea typeface="Calibri"/>
                <a:cs typeface="Calibri"/>
              </a:rPr>
              <a:t> 5 %, </a:t>
            </a:r>
            <a:r>
              <a:rPr lang="en-US" err="1">
                <a:ea typeface="Calibri"/>
                <a:cs typeface="Calibri"/>
              </a:rPr>
              <a:t>donc</a:t>
            </a:r>
            <a:r>
              <a:rPr lang="en-US">
                <a:ea typeface="Calibri"/>
                <a:cs typeface="Calibri"/>
              </a:rPr>
              <a:t> </a:t>
            </a:r>
            <a:r>
              <a:rPr lang="en-US" err="1">
                <a:ea typeface="Calibri"/>
                <a:cs typeface="Calibri"/>
              </a:rPr>
              <a:t>totalement</a:t>
            </a:r>
            <a:r>
              <a:rPr lang="en-US">
                <a:ea typeface="Calibri"/>
                <a:cs typeface="Calibri"/>
              </a:rPr>
              <a:t> </a:t>
            </a:r>
            <a:r>
              <a:rPr lang="en-US" err="1">
                <a:ea typeface="Calibri"/>
                <a:cs typeface="Calibri"/>
              </a:rPr>
              <a:t>gratuit</a:t>
            </a:r>
            <a:r>
              <a:rPr lang="en-US">
                <a:ea typeface="Calibri"/>
                <a:cs typeface="Calibri"/>
              </a:rPr>
              <a:t> .Cela nous fait plaisir </a:t>
            </a:r>
            <a:r>
              <a:rPr lang="en-US" err="1">
                <a:ea typeface="Calibri"/>
                <a:cs typeface="Calibri"/>
              </a:rPr>
              <a:t>afin</a:t>
            </a:r>
            <a:r>
              <a:rPr lang="en-US">
                <a:ea typeface="Calibri"/>
                <a:cs typeface="Calibri"/>
              </a:rPr>
              <a:t> de </a:t>
            </a:r>
            <a:r>
              <a:rPr lang="en-US" err="1">
                <a:ea typeface="Calibri"/>
                <a:cs typeface="Calibri"/>
              </a:rPr>
              <a:t>mieux</a:t>
            </a:r>
            <a:r>
              <a:rPr lang="en-US">
                <a:ea typeface="Calibri"/>
                <a:cs typeface="Calibri"/>
              </a:rPr>
              <a:t> </a:t>
            </a:r>
            <a:r>
              <a:rPr lang="en-US" err="1">
                <a:ea typeface="Calibri"/>
                <a:cs typeface="Calibri"/>
              </a:rPr>
              <a:t>outiller</a:t>
            </a:r>
            <a:r>
              <a:rPr lang="en-US">
                <a:ea typeface="Calibri"/>
                <a:cs typeface="Calibri"/>
              </a:rPr>
              <a:t> les entrepreneurs de </a:t>
            </a:r>
            <a:r>
              <a:rPr lang="en-US" err="1">
                <a:ea typeface="Calibri"/>
                <a:cs typeface="Calibri"/>
              </a:rPr>
              <a:t>notre</a:t>
            </a:r>
            <a:r>
              <a:rPr lang="en-US">
                <a:ea typeface="Calibri"/>
                <a:cs typeface="Calibri"/>
              </a:rPr>
              <a:t> quartier. </a:t>
            </a: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19</a:t>
            </a:fld>
            <a:endParaRPr lang="fr-CA"/>
          </a:p>
        </p:txBody>
      </p:sp>
    </p:spTree>
    <p:extLst>
      <p:ext uri="{BB962C8B-B14F-4D97-AF65-F5344CB8AC3E}">
        <p14:creationId xmlns:p14="http://schemas.microsoft.com/office/powerpoint/2010/main" val="1265721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20</a:t>
            </a:fld>
            <a:endParaRPr lang="fr-CA"/>
          </a:p>
        </p:txBody>
      </p:sp>
    </p:spTree>
    <p:extLst>
      <p:ext uri="{BB962C8B-B14F-4D97-AF65-F5344CB8AC3E}">
        <p14:creationId xmlns:p14="http://schemas.microsoft.com/office/powerpoint/2010/main" val="105839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MFM</a:t>
            </a:r>
            <a:r>
              <a:rPr lang="fr-CA"/>
              <a:t> : </a:t>
            </a:r>
          </a:p>
          <a:p>
            <a:pPr marL="171450" indent="-171450">
              <a:buFont typeface="Arial" panose="020B0604020202020204" pitchFamily="34" charset="0"/>
              <a:buChar char="•"/>
            </a:pPr>
            <a:r>
              <a:rPr lang="fr-CA" sz="1200" spc="-10"/>
              <a:t>2022</a:t>
            </a:r>
          </a:p>
          <a:p>
            <a:pPr marL="171450" indent="-171450">
              <a:buFont typeface="Arial" panose="020B0604020202020204" pitchFamily="34" charset="0"/>
              <a:buChar char="•"/>
            </a:pPr>
            <a:r>
              <a:rPr lang="fr-CA" sz="1200" spc="-10"/>
              <a:t>Redéfinir l’expérience client et employé - communauté</a:t>
            </a:r>
          </a:p>
          <a:p>
            <a:pPr marL="171450" indent="-171450">
              <a:buFont typeface="Arial" panose="020B0604020202020204" pitchFamily="34" charset="0"/>
              <a:buChar char="•"/>
            </a:pPr>
            <a:r>
              <a:rPr lang="fr-CA" sz="1200" spc="-10"/>
              <a:t>Transformer un passage obligé en une expérience positive et satisfaisante</a:t>
            </a:r>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2</a:t>
            </a:fld>
            <a:endParaRPr lang="fr-CA"/>
          </a:p>
        </p:txBody>
      </p:sp>
    </p:spTree>
    <p:extLst>
      <p:ext uri="{BB962C8B-B14F-4D97-AF65-F5344CB8AC3E}">
        <p14:creationId xmlns:p14="http://schemas.microsoft.com/office/powerpoint/2010/main" val="415003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F2C98-B1D0-3977-EE63-46BB5AC448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A10766-A296-733F-75E9-86211BE757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166544-0602-72FA-5825-C792C38D67D5}"/>
              </a:ext>
            </a:extLst>
          </p:cNvPr>
          <p:cNvSpPr>
            <a:spLocks noGrp="1"/>
          </p:cNvSpPr>
          <p:nvPr>
            <p:ph type="body" idx="1"/>
          </p:nvPr>
        </p:nvSpPr>
        <p:spPr/>
        <p:txBody>
          <a:bodyPr/>
          <a:lstStyle/>
          <a:p>
            <a:r>
              <a:rPr lang="fr-CA" b="1"/>
              <a:t>MFM</a:t>
            </a:r>
            <a:r>
              <a:rPr lang="fr-CA"/>
              <a:t> : </a:t>
            </a:r>
          </a:p>
          <a:p>
            <a:pPr marL="171450" indent="-171450">
              <a:buFont typeface="Arial" panose="020B0604020202020204" pitchFamily="34" charset="0"/>
              <a:buChar char="•"/>
            </a:pPr>
            <a:r>
              <a:rPr lang="fr-CA"/>
              <a:t>Respect des budgets</a:t>
            </a:r>
          </a:p>
          <a:p>
            <a:pPr marL="171450" indent="-171450">
              <a:buFont typeface="Arial" panose="020B0604020202020204" pitchFamily="34" charset="0"/>
              <a:buChar char="•"/>
            </a:pPr>
            <a:r>
              <a:rPr lang="fr-CA"/>
              <a:t>Respect des échéanciers</a:t>
            </a:r>
          </a:p>
          <a:p>
            <a:pPr marL="171450" indent="-171450">
              <a:buFont typeface="Arial" panose="020B0604020202020204" pitchFamily="34" charset="0"/>
              <a:buChar char="•"/>
            </a:pPr>
            <a:r>
              <a:rPr lang="fr-CA"/>
              <a:t>Respect de la portée de mandats</a:t>
            </a:r>
          </a:p>
          <a:p>
            <a:pPr marL="171450" indent="-171450">
              <a:buFont typeface="Arial" panose="020B0604020202020204" pitchFamily="34" charset="0"/>
              <a:buChar char="•"/>
            </a:pPr>
            <a:r>
              <a:rPr lang="fr-CA"/>
              <a:t>Proactivité dans les besoins juridiques.</a:t>
            </a:r>
          </a:p>
        </p:txBody>
      </p:sp>
      <p:sp>
        <p:nvSpPr>
          <p:cNvPr id="4" name="Espace réservé du numéro de diapositive 3">
            <a:extLst>
              <a:ext uri="{FF2B5EF4-FFF2-40B4-BE49-F238E27FC236}">
                <a16:creationId xmlns:a16="http://schemas.microsoft.com/office/drawing/2014/main" id="{A4C3998C-AA32-4E25-4C25-15FAFFE576A5}"/>
              </a:ext>
            </a:extLst>
          </p:cNvPr>
          <p:cNvSpPr>
            <a:spLocks noGrp="1"/>
          </p:cNvSpPr>
          <p:nvPr>
            <p:ph type="sldNum" sz="quarter" idx="5"/>
          </p:nvPr>
        </p:nvSpPr>
        <p:spPr/>
        <p:txBody>
          <a:bodyPr/>
          <a:lstStyle/>
          <a:p>
            <a:fld id="{8849291C-87FD-4092-B1F9-78B6D73860BD}" type="slidenum">
              <a:rPr lang="fr-CA" smtClean="0"/>
              <a:t>3</a:t>
            </a:fld>
            <a:endParaRPr lang="fr-CA"/>
          </a:p>
        </p:txBody>
      </p:sp>
    </p:spTree>
    <p:extLst>
      <p:ext uri="{BB962C8B-B14F-4D97-AF65-F5344CB8AC3E}">
        <p14:creationId xmlns:p14="http://schemas.microsoft.com/office/powerpoint/2010/main" val="189333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MFM</a:t>
            </a:r>
            <a:r>
              <a:rPr lang="fr-CA" dirty="0"/>
              <a:t> : </a:t>
            </a:r>
          </a:p>
          <a:p>
            <a:pPr marL="171450" indent="-171450">
              <a:buFont typeface="Arial" panose="020B0604020202020204" pitchFamily="34" charset="0"/>
              <a:buChar char="•"/>
            </a:pPr>
            <a:r>
              <a:rPr lang="fr-CA" dirty="0"/>
              <a:t>Barreau 2018</a:t>
            </a:r>
            <a:endParaRPr lang="fr-CA" dirty="0">
              <a:ea typeface="Calibri"/>
              <a:cs typeface="Calibri"/>
            </a:endParaRPr>
          </a:p>
          <a:p>
            <a:pPr marL="171450" indent="-171450">
              <a:buFont typeface="Arial" panose="020B0604020202020204" pitchFamily="34" charset="0"/>
              <a:buChar char="•"/>
            </a:pPr>
            <a:r>
              <a:rPr lang="fr-CA" dirty="0" err="1"/>
              <a:t>Bacc</a:t>
            </a:r>
            <a:r>
              <a:rPr lang="fr-CA" dirty="0"/>
              <a:t> admin et droit</a:t>
            </a:r>
            <a:endParaRPr lang="fr-CA" dirty="0">
              <a:ea typeface="Calibri"/>
              <a:cs typeface="Calibri"/>
            </a:endParaRPr>
          </a:p>
          <a:p>
            <a:pPr marL="171450" indent="-171450">
              <a:buFont typeface="Arial" panose="020B0604020202020204" pitchFamily="34" charset="0"/>
              <a:buChar char="•"/>
            </a:pPr>
            <a:r>
              <a:rPr lang="fr-CA" dirty="0"/>
              <a:t>Implications dans le quartier </a:t>
            </a:r>
            <a:endParaRPr lang="fr-CA" dirty="0">
              <a:ea typeface="Calibri"/>
              <a:cs typeface="Calibri"/>
            </a:endParaRPr>
          </a:p>
          <a:p>
            <a:pPr marL="171450" indent="-171450">
              <a:buFont typeface="Arial" panose="020B0604020202020204" pitchFamily="34" charset="0"/>
              <a:buChar char="•"/>
            </a:pPr>
            <a:endParaRPr lang="fr-CA">
              <a:ea typeface="Calibri"/>
              <a:cs typeface="Calibri"/>
            </a:endParaRPr>
          </a:p>
          <a:p>
            <a:r>
              <a:rPr lang="fr-CA" b="1" dirty="0"/>
              <a:t>BDC</a:t>
            </a:r>
            <a:r>
              <a:rPr lang="fr-CA" dirty="0"/>
              <a:t> : se présente</a:t>
            </a:r>
            <a:endParaRPr lang="fr-CA" dirty="0">
              <a:ea typeface="Calibri"/>
              <a:cs typeface="Calibri"/>
            </a:endParaRPr>
          </a:p>
          <a:p>
            <a:pPr marL="171450" indent="-171450">
              <a:buFont typeface="Calibri"/>
              <a:buChar char="-"/>
            </a:pPr>
            <a:r>
              <a:rPr lang="fr-CA" dirty="0">
                <a:ea typeface="Calibri"/>
                <a:cs typeface="Calibri"/>
              </a:rPr>
              <a:t>Arrivée en août 2023</a:t>
            </a:r>
          </a:p>
          <a:p>
            <a:pPr marL="171450" indent="-171450">
              <a:buFont typeface="Calibri"/>
              <a:buChar char="-"/>
            </a:pPr>
            <a:r>
              <a:rPr lang="fr-CA" dirty="0">
                <a:ea typeface="Calibri"/>
                <a:cs typeface="Calibri"/>
              </a:rPr>
              <a:t>Implications dans le quartier (SEBV, Moisson Québec - Pantoum(Émile Bilodeau), Petits Entrepreneurs de l'École </a:t>
            </a:r>
            <a:r>
              <a:rPr lang="fr-CA" dirty="0" err="1">
                <a:ea typeface="Calibri"/>
                <a:cs typeface="Calibri"/>
              </a:rPr>
              <a:t>Sacré-Coeur</a:t>
            </a:r>
            <a:r>
              <a:rPr lang="fr-CA" dirty="0">
                <a:ea typeface="Calibri"/>
                <a:cs typeface="Calibri"/>
              </a:rPr>
              <a:t>)</a:t>
            </a:r>
          </a:p>
          <a:p>
            <a:pPr marL="171450" indent="-171450">
              <a:buFont typeface="Calibri"/>
              <a:buChar char="-"/>
            </a:pPr>
            <a:r>
              <a:rPr lang="fr-CA" dirty="0">
                <a:ea typeface="Calibri"/>
                <a:cs typeface="Calibri"/>
              </a:rPr>
              <a:t>Travaille activement à l'obtention de la certification B Corp</a:t>
            </a: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4</a:t>
            </a:fld>
            <a:endParaRPr lang="fr-CA"/>
          </a:p>
        </p:txBody>
      </p:sp>
    </p:spTree>
    <p:extLst>
      <p:ext uri="{BB962C8B-B14F-4D97-AF65-F5344CB8AC3E}">
        <p14:creationId xmlns:p14="http://schemas.microsoft.com/office/powerpoint/2010/main" val="174434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BDC</a:t>
            </a:r>
            <a:r>
              <a:rPr lang="fr-CA"/>
              <a:t> : Nos services sont essentiellement tous les besoins que vous pouvez avoir en droit des affaires</a:t>
            </a:r>
          </a:p>
          <a:p>
            <a:r>
              <a:rPr lang="fr-CA">
                <a:ea typeface="Calibri"/>
                <a:cs typeface="Calibri"/>
              </a:rPr>
              <a:t>S'assurer que ce soit très vulgarisé. </a:t>
            </a:r>
          </a:p>
          <a:p>
            <a:pPr marL="171450" indent="-171450">
              <a:buFont typeface="Calibri"/>
              <a:buChar char="-"/>
            </a:pPr>
            <a:r>
              <a:rPr lang="fr-CA">
                <a:ea typeface="Calibri"/>
                <a:cs typeface="Calibri"/>
              </a:rPr>
              <a:t>Partir, acheter, vendre une entreprise.</a:t>
            </a:r>
          </a:p>
          <a:p>
            <a:pPr marL="171450" indent="-171450">
              <a:buFont typeface="Calibri"/>
              <a:buChar char="-"/>
            </a:pPr>
            <a:r>
              <a:rPr lang="fr-CA">
                <a:ea typeface="Calibri"/>
                <a:cs typeface="Calibri"/>
              </a:rPr>
              <a:t>Intégrer des employés ou la relève. </a:t>
            </a:r>
          </a:p>
          <a:p>
            <a:pPr marL="171450" indent="-171450">
              <a:buFont typeface="Calibri"/>
              <a:buChar char="-"/>
            </a:pPr>
            <a:r>
              <a:rPr lang="fr-CA">
                <a:ea typeface="Calibri"/>
                <a:cs typeface="Calibri"/>
              </a:rPr>
              <a:t>Optimisation fiscale = réorganisation.</a:t>
            </a:r>
          </a:p>
          <a:p>
            <a:pPr marL="171450" indent="-171450">
              <a:buFont typeface="Calibri"/>
              <a:buChar char="-"/>
            </a:pPr>
            <a:r>
              <a:rPr lang="fr-CA">
                <a:ea typeface="Calibri"/>
                <a:cs typeface="Calibri"/>
              </a:rPr>
              <a:t>Tenue de livre de société (gros cartable noir)</a:t>
            </a:r>
          </a:p>
          <a:p>
            <a:pPr marL="171450" indent="-171450">
              <a:buFont typeface="Calibri"/>
              <a:buChar char="-"/>
            </a:pPr>
            <a:r>
              <a:rPr lang="fr-CA">
                <a:ea typeface="Calibri"/>
                <a:cs typeface="Calibri"/>
              </a:rPr>
              <a:t>Contrats avec des partenaires, des distributeurs, des baux, des sous-traitants. Rédaction et révision. </a:t>
            </a:r>
          </a:p>
          <a:p>
            <a:pPr marL="171450" indent="-171450">
              <a:buFont typeface="Calibri"/>
              <a:buChar char="-"/>
            </a:pPr>
            <a:r>
              <a:rPr lang="fr-CA">
                <a:ea typeface="Calibri"/>
                <a:cs typeface="Calibri"/>
              </a:rPr>
              <a:t>Et surtout, la CEA. </a:t>
            </a:r>
          </a:p>
        </p:txBody>
      </p:sp>
      <p:sp>
        <p:nvSpPr>
          <p:cNvPr id="4" name="Espace réservé du numéro de diapositive 3"/>
          <p:cNvSpPr>
            <a:spLocks noGrp="1"/>
          </p:cNvSpPr>
          <p:nvPr>
            <p:ph type="sldNum" sz="quarter" idx="5"/>
          </p:nvPr>
        </p:nvSpPr>
        <p:spPr/>
        <p:txBody>
          <a:bodyPr/>
          <a:lstStyle/>
          <a:p>
            <a:fld id="{483B6F78-8BEF-414D-A93E-CA8D5737CD2C}" type="slidenum">
              <a:rPr lang="fr-CA" smtClean="0"/>
              <a:t>5</a:t>
            </a:fld>
            <a:endParaRPr lang="fr-CA"/>
          </a:p>
        </p:txBody>
      </p:sp>
    </p:spTree>
    <p:extLst>
      <p:ext uri="{BB962C8B-B14F-4D97-AF65-F5344CB8AC3E}">
        <p14:creationId xmlns:p14="http://schemas.microsoft.com/office/powerpoint/2010/main" val="180707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sz="1800" b="1" kern="100">
                <a:effectLst/>
                <a:latin typeface="Calibri"/>
                <a:ea typeface="Calibri"/>
                <a:cs typeface="Calibri"/>
              </a:rPr>
              <a:t>BDC</a:t>
            </a:r>
            <a:r>
              <a:rPr lang="fr-CA" sz="1800" kern="100">
                <a:effectLst/>
                <a:latin typeface="Calibri"/>
                <a:ea typeface="Calibri"/>
                <a:cs typeface="Calibri"/>
              </a:rPr>
              <a:t> – </a:t>
            </a:r>
            <a:r>
              <a:rPr lang="fr-CA" sz="1800" kern="100">
                <a:latin typeface="Calibri"/>
                <a:ea typeface="Calibri"/>
                <a:cs typeface="Calibri"/>
              </a:rPr>
              <a:t>important de comprendre qu'une CEA, c'est quand il y a des actionnaires. Donc, il faut que ce soit sous la forme d'une société par actions. Autre forme juridique, ce sera un autre type de contrat. </a:t>
            </a:r>
            <a:endParaRPr lang="fr-FR"/>
          </a:p>
          <a:p>
            <a:pPr>
              <a:defRPr/>
            </a:pPr>
            <a:endParaRPr lang="fr-CA" sz="1800" kern="100">
              <a:latin typeface="Calibri"/>
              <a:ea typeface="Calibri"/>
              <a:cs typeface="Calibri"/>
            </a:endParaRPr>
          </a:p>
          <a:p>
            <a:pPr>
              <a:defRPr/>
            </a:pPr>
            <a:r>
              <a:rPr lang="fr-CA" sz="1800" kern="100">
                <a:latin typeface="Calibri"/>
                <a:ea typeface="Calibri"/>
                <a:cs typeface="Calibri"/>
              </a:rPr>
              <a:t>CEA</a:t>
            </a:r>
            <a:r>
              <a:rPr lang="fr-CA" sz="1800" kern="100">
                <a:effectLst/>
                <a:latin typeface="Calibri"/>
                <a:ea typeface="Calibri"/>
                <a:cs typeface="Calibri"/>
              </a:rPr>
              <a:t> </a:t>
            </a:r>
            <a:r>
              <a:rPr lang="fr-CA" sz="1800" kern="100">
                <a:latin typeface="Calibri"/>
                <a:ea typeface="Calibri"/>
                <a:cs typeface="Calibri"/>
              </a:rPr>
              <a:t>= </a:t>
            </a:r>
            <a:r>
              <a:rPr lang="fr-CA" sz="1800" u="sng" kern="100">
                <a:effectLst/>
                <a:latin typeface="Calibri"/>
                <a:ea typeface="Calibri"/>
                <a:cs typeface="Calibri"/>
              </a:rPr>
              <a:t>contrat écrit entre les actionnaires d’une société par actions</a:t>
            </a:r>
            <a:r>
              <a:rPr lang="fr-CA" sz="1800" kern="100">
                <a:latin typeface="Calibri"/>
                <a:ea typeface="Calibri"/>
                <a:cs typeface="Calibri"/>
              </a:rPr>
              <a:t>.</a:t>
            </a:r>
            <a:r>
              <a:rPr lang="fr-CA" sz="1800" kern="100">
                <a:effectLst/>
                <a:latin typeface="Calibri"/>
                <a:ea typeface="Calibri"/>
                <a:cs typeface="Calibri"/>
              </a:rPr>
              <a:t> </a:t>
            </a:r>
            <a:r>
              <a:rPr lang="fr-CA" sz="1800" kern="100">
                <a:latin typeface="Calibri"/>
                <a:ea typeface="Calibri"/>
                <a:cs typeface="Calibri"/>
              </a:rPr>
              <a:t>Permet d'établir </a:t>
            </a:r>
            <a:r>
              <a:rPr lang="fr-CA" sz="1800" kern="100">
                <a:effectLst/>
                <a:latin typeface="Calibri"/>
                <a:ea typeface="Calibri"/>
                <a:cs typeface="Calibri"/>
              </a:rPr>
              <a:t>les </a:t>
            </a:r>
            <a:r>
              <a:rPr lang="fr-CA" sz="1800" kern="100">
                <a:latin typeface="Calibri"/>
                <a:ea typeface="Calibri"/>
                <a:cs typeface="Calibri"/>
              </a:rPr>
              <a:t>règles, les bases entre les actionnaires notamment pour:</a:t>
            </a:r>
            <a:endParaRPr lang="fr-CA"/>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kern="100">
                <a:effectLst/>
                <a:latin typeface="Calibri"/>
                <a:ea typeface="Calibri"/>
                <a:cs typeface="Calibri"/>
              </a:rPr>
              <a:t>La prise de décisions;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kern="100">
                <a:effectLst/>
                <a:latin typeface="Calibri"/>
                <a:ea typeface="Calibri"/>
                <a:cs typeface="Calibri"/>
              </a:rPr>
              <a:t>Les investissements futurs;</a:t>
            </a:r>
          </a:p>
          <a:p>
            <a:pPr marL="285750" indent="-285750">
              <a:buFontTx/>
              <a:buChar char="-"/>
              <a:defRPr/>
            </a:pPr>
            <a:r>
              <a:rPr lang="fr-CA" sz="1800" kern="100">
                <a:effectLst/>
                <a:latin typeface="Calibri"/>
                <a:ea typeface="Calibri"/>
                <a:cs typeface="Calibri"/>
              </a:rPr>
              <a:t>L’implication de </a:t>
            </a:r>
            <a:r>
              <a:rPr lang="fr-CA" sz="1800" kern="100">
                <a:latin typeface="Calibri"/>
                <a:ea typeface="Calibri"/>
                <a:cs typeface="Calibri"/>
              </a:rPr>
              <a:t>chacun </a:t>
            </a:r>
            <a:r>
              <a:rPr lang="fr-CA" sz="1800" kern="100">
                <a:effectLst/>
                <a:latin typeface="Calibri"/>
                <a:ea typeface="Calibri"/>
                <a:cs typeface="Calibri"/>
              </a:rPr>
              <a:t>dans la gestion;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kern="100">
                <a:effectLst/>
                <a:latin typeface="Calibri" panose="020F0502020204030204" pitchFamily="34" charset="0"/>
                <a:ea typeface="Calibri" panose="020F0502020204030204" pitchFamily="34" charset="0"/>
                <a:cs typeface="Times New Roman" panose="02020603050405020304" pitchFamily="18" charset="0"/>
              </a:rPr>
              <a:t>Les circonstances pouvant obliger un actionnaire à vendre ses parts aux autres. </a:t>
            </a:r>
          </a:p>
          <a:p>
            <a:pPr marL="742950" lvl="1" indent="-285750">
              <a:buFontTx/>
              <a:buChar char="-"/>
              <a:defRPr/>
            </a:pPr>
            <a:r>
              <a:rPr lang="fr-CA" sz="1800" kern="100">
                <a:latin typeface="Calibri"/>
                <a:ea typeface="Calibri"/>
                <a:cs typeface="Calibri"/>
              </a:rPr>
              <a:t>(</a:t>
            </a:r>
            <a:r>
              <a:rPr lang="fr-CA" sz="1800" kern="100">
                <a:effectLst/>
                <a:latin typeface="Calibri"/>
                <a:ea typeface="Calibri"/>
                <a:cs typeface="Calibri"/>
              </a:rPr>
              <a:t>retraite</a:t>
            </a:r>
            <a:r>
              <a:rPr lang="fr-CA" sz="1800" kern="100">
                <a:latin typeface="Calibri"/>
                <a:ea typeface="Calibri"/>
                <a:cs typeface="Calibri"/>
              </a:rPr>
              <a:t>,</a:t>
            </a:r>
            <a:r>
              <a:rPr lang="fr-CA" sz="1800" kern="100">
                <a:effectLst/>
                <a:latin typeface="Calibri"/>
                <a:ea typeface="Calibri"/>
                <a:cs typeface="Calibri"/>
              </a:rPr>
              <a:t> un décès ou une invalidité, faillite </a:t>
            </a:r>
            <a:r>
              <a:rPr lang="fr-CA" sz="1800" kern="100">
                <a:latin typeface="Calibri"/>
                <a:ea typeface="Calibri"/>
                <a:cs typeface="Calibri"/>
              </a:rPr>
              <a:t>d’un actionnaire ou</a:t>
            </a:r>
            <a:r>
              <a:rPr lang="fr-CA" sz="1800" kern="100">
                <a:effectLst/>
                <a:latin typeface="Calibri"/>
                <a:ea typeface="Calibri"/>
                <a:cs typeface="Calibri"/>
              </a:rPr>
              <a:t> vente de l’entreprise à un tiers</a:t>
            </a:r>
            <a:r>
              <a:rPr lang="fr-CA" sz="1800" kern="100">
                <a:latin typeface="Calibri"/>
                <a:ea typeface="Calibri"/>
                <a:cs typeface="Calibri"/>
              </a:rPr>
              <a:t>)</a:t>
            </a:r>
            <a:endParaRPr lang="fr-CA" sz="1800" kern="10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fr-CA" sz="1800" kern="100">
                <a:latin typeface="Calibri"/>
                <a:ea typeface="Calibri"/>
                <a:cs typeface="Calibri"/>
              </a:rPr>
              <a:t>Prévoit </a:t>
            </a:r>
            <a:r>
              <a:rPr lang="fr-CA" sz="1800" kern="100">
                <a:effectLst/>
                <a:latin typeface="Calibri"/>
                <a:ea typeface="Calibri"/>
                <a:cs typeface="Calibri"/>
              </a:rPr>
              <a:t>les droits et obligations de </a:t>
            </a:r>
            <a:r>
              <a:rPr lang="fr-CA" sz="1800" kern="100">
                <a:latin typeface="Calibri"/>
                <a:ea typeface="Calibri"/>
                <a:cs typeface="Calibri"/>
              </a:rPr>
              <a:t>chacun</a:t>
            </a:r>
            <a:r>
              <a:rPr lang="fr-CA" sz="1800" kern="100">
                <a:effectLst/>
                <a:latin typeface="Calibri"/>
                <a:ea typeface="Calibri"/>
                <a:cs typeface="Calibri"/>
              </a:rPr>
              <a:t> face à l’entreprise.</a:t>
            </a:r>
            <a:r>
              <a:rPr lang="fr-CA" sz="1800" kern="100">
                <a:latin typeface="Calibri"/>
                <a:ea typeface="Calibri"/>
                <a:cs typeface="Calibri"/>
              </a:rPr>
              <a:t> Limites</a:t>
            </a:r>
            <a:r>
              <a:rPr lang="fr-CA" sz="1800" kern="100">
                <a:effectLst/>
                <a:latin typeface="Calibri"/>
                <a:ea typeface="Calibri"/>
                <a:cs typeface="Calibri"/>
              </a:rPr>
              <a:t> relativement à ce que vous pouvez faire, mais </a:t>
            </a:r>
            <a:r>
              <a:rPr lang="fr-CA" sz="1800" kern="100">
                <a:latin typeface="Calibri"/>
                <a:ea typeface="Calibri"/>
                <a:cs typeface="Calibri"/>
              </a:rPr>
              <a:t>imposer également limites à vos partenaires</a:t>
            </a:r>
            <a:r>
              <a:rPr lang="fr-CA" sz="1800" kern="100">
                <a:effectLst/>
                <a:latin typeface="Calibri"/>
                <a:ea typeface="Calibri"/>
                <a:cs typeface="Calibri"/>
              </a:rPr>
              <a:t>. </a:t>
            </a:r>
            <a:r>
              <a:rPr lang="fr-CA" sz="1800" kern="100">
                <a:latin typeface="Calibri"/>
                <a:ea typeface="Calibri"/>
                <a:cs typeface="Calibri"/>
              </a:rPr>
              <a:t>Mais le plus important, c'est que cela protège votre entreprise. </a:t>
            </a:r>
            <a:endParaRPr lang="fr-CA" sz="1800" kern="10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fr-CA" sz="1800" kern="100">
                <a:latin typeface="Calibri"/>
                <a:ea typeface="Calibri"/>
                <a:cs typeface="Calibri"/>
              </a:rPr>
              <a:t>Relation d'affaires avec partenaires = mariage professionnel.</a:t>
            </a:r>
            <a:r>
              <a:rPr lang="fr-CA" sz="1800" kern="100">
                <a:effectLst/>
                <a:latin typeface="Calibri"/>
                <a:ea typeface="Calibri"/>
                <a:cs typeface="Calibri"/>
              </a:rPr>
              <a:t> </a:t>
            </a:r>
            <a:r>
              <a:rPr lang="fr-CA" sz="1800" kern="100">
                <a:latin typeface="Calibri"/>
                <a:ea typeface="Calibri"/>
                <a:cs typeface="Calibri"/>
              </a:rPr>
              <a:t>Important d'encadrer cette relation d'un point de vue juridique.</a:t>
            </a:r>
            <a:endParaRPr lang="fr-CA" sz="1800" kern="10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fr-CA" sz="1800" kern="100">
                <a:latin typeface="Calibri"/>
                <a:ea typeface="Calibri"/>
                <a:cs typeface="Calibri"/>
              </a:rPr>
              <a:t>Outil</a:t>
            </a:r>
            <a:r>
              <a:rPr lang="fr-CA" sz="1800" kern="100">
                <a:effectLst/>
                <a:latin typeface="Calibri"/>
                <a:ea typeface="Calibri"/>
                <a:cs typeface="Calibri"/>
              </a:rPr>
              <a:t> privilégié pour </a:t>
            </a:r>
            <a:r>
              <a:rPr lang="fr-CA" sz="1800" kern="100">
                <a:latin typeface="Calibri"/>
                <a:ea typeface="Calibri"/>
                <a:cs typeface="Calibri"/>
              </a:rPr>
              <a:t>i) prévenir</a:t>
            </a:r>
            <a:r>
              <a:rPr lang="fr-CA" sz="1800" kern="100">
                <a:effectLst/>
                <a:latin typeface="Calibri"/>
                <a:ea typeface="Calibri"/>
                <a:cs typeface="Calibri"/>
              </a:rPr>
              <a:t> les conflits et </a:t>
            </a:r>
            <a:r>
              <a:rPr lang="fr-CA" sz="1800" kern="100">
                <a:latin typeface="Calibri"/>
                <a:ea typeface="Calibri"/>
                <a:cs typeface="Calibri"/>
              </a:rPr>
              <a:t>ii) résoudre</a:t>
            </a:r>
            <a:r>
              <a:rPr lang="fr-CA" sz="1800" kern="100">
                <a:effectLst/>
                <a:latin typeface="Calibri"/>
                <a:ea typeface="Calibri"/>
                <a:cs typeface="Calibri"/>
              </a:rPr>
              <a:t> </a:t>
            </a:r>
            <a:r>
              <a:rPr lang="fr-CA" sz="1800" kern="100">
                <a:latin typeface="Calibri"/>
                <a:ea typeface="Calibri"/>
                <a:cs typeface="Calibri"/>
              </a:rPr>
              <a:t>les conflits </a:t>
            </a:r>
            <a:r>
              <a:rPr lang="fr-CA" sz="1800" kern="100">
                <a:effectLst/>
                <a:latin typeface="Calibri"/>
                <a:ea typeface="Calibri"/>
                <a:cs typeface="Calibri"/>
              </a:rPr>
              <a:t>qui </a:t>
            </a:r>
            <a:r>
              <a:rPr lang="fr-CA" sz="1800" kern="100">
                <a:latin typeface="Calibri"/>
                <a:ea typeface="Calibri"/>
                <a:cs typeface="Calibri"/>
              </a:rPr>
              <a:t>pourraient survenir.</a:t>
            </a:r>
            <a:endParaRPr lang="fr-CA" sz="1800" kern="10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kern="100">
                <a:effectLst/>
                <a:latin typeface="Calibri"/>
                <a:ea typeface="Calibri"/>
                <a:cs typeface="Calibri"/>
              </a:rPr>
              <a:t>Sans cette protection, la société peut devenir vulnérable en cas d’évènement imprévu. </a:t>
            </a:r>
            <a:r>
              <a:rPr lang="fr-CA" sz="1800" kern="100">
                <a:latin typeface="Calibri"/>
                <a:ea typeface="Calibri"/>
                <a:cs typeface="Calibri"/>
              </a:rPr>
              <a:t>Moyen de veiller à la </a:t>
            </a:r>
            <a:r>
              <a:rPr lang="fr-CA" sz="1800" kern="100" err="1">
                <a:latin typeface="Calibri"/>
                <a:ea typeface="Calibri"/>
                <a:cs typeface="Calibri"/>
              </a:rPr>
              <a:t>pérénnité</a:t>
            </a:r>
            <a:r>
              <a:rPr lang="fr-CA" sz="1800" kern="100">
                <a:latin typeface="Calibri"/>
                <a:ea typeface="Calibri"/>
                <a:cs typeface="Calibri"/>
              </a:rPr>
              <a:t> de sa PME.</a:t>
            </a:r>
            <a:endParaRPr lang="fr-CA" sz="1800" kern="100">
              <a:effectLst/>
              <a:latin typeface="Calibri" panose="020F0502020204030204" pitchFamily="34" charset="0"/>
              <a:ea typeface="Calibri" panose="020F0502020204030204" pitchFamily="34" charset="0"/>
              <a:cs typeface="Calibri"/>
            </a:endParaRPr>
          </a:p>
          <a:p>
            <a:pPr>
              <a:lnSpc>
                <a:spcPct val="107000"/>
              </a:lnSpc>
              <a:spcAft>
                <a:spcPts val="800"/>
              </a:spcAft>
            </a:pPr>
            <a:endParaRPr lang="fr-CA" sz="1800" kern="100">
              <a:latin typeface="Calibri"/>
              <a:ea typeface="Calibri"/>
              <a:cs typeface="Calibri"/>
            </a:endParaRPr>
          </a:p>
          <a:p>
            <a:pPr>
              <a:lnSpc>
                <a:spcPct val="107000"/>
              </a:lnSpc>
              <a:spcAft>
                <a:spcPts val="800"/>
              </a:spcAft>
            </a:pPr>
            <a:r>
              <a:rPr lang="fr-CA" sz="1800" kern="100">
                <a:latin typeface="Calibri"/>
                <a:ea typeface="Calibri"/>
                <a:cs typeface="Calibri"/>
              </a:rPr>
              <a:t>Mariage. Quand tout va bien qu'on doit prévoir le pire. Si conflits, il est déjà trop tard. Permet aussi de se faire une idée d'avec qui on se part en affaires.</a:t>
            </a:r>
          </a:p>
          <a:p>
            <a:endParaRPr lang="fr-CA" sz="1800" kern="100">
              <a:latin typeface="Calibri" panose="020F0502020204030204" pitchFamily="34" charset="0"/>
              <a:ea typeface="Calibri" panose="020F0502020204030204" pitchFamily="34" charset="0"/>
              <a:cs typeface="Times New Roman" panose="02020603050405020304" pitchFamily="18" charset="0"/>
            </a:endParaRPr>
          </a:p>
          <a:p>
            <a:r>
              <a:rPr lang="fr-CA" sz="1800" b="1" kern="100">
                <a:effectLst/>
                <a:latin typeface="Calibri"/>
                <a:ea typeface="Calibri"/>
                <a:cs typeface="Calibri"/>
              </a:rPr>
              <a:t>MFM</a:t>
            </a:r>
            <a:r>
              <a:rPr lang="fr-CA" sz="1800" kern="100">
                <a:effectLst/>
                <a:latin typeface="Calibri"/>
                <a:ea typeface="Calibri"/>
                <a:cs typeface="Calibri"/>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00">
                <a:effectLst/>
                <a:latin typeface="Calibri" panose="020F0502020204030204" pitchFamily="34" charset="0"/>
                <a:ea typeface="Calibri" panose="020F0502020204030204" pitchFamily="34" charset="0"/>
                <a:cs typeface="Times New Roman" panose="02020603050405020304" pitchFamily="18" charset="0"/>
              </a:rPr>
              <a:t>- On se fait mourir, voler la compagnie, faire faillite, vendre, acheter. C’est parfois inconfortable, mais un bon moment pour avoir ces discussions.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CA" sz="1800" kern="100">
                <a:effectLst/>
                <a:latin typeface="Calibri" panose="020F0502020204030204" pitchFamily="34" charset="0"/>
                <a:ea typeface="Calibri" panose="020F0502020204030204" pitchFamily="34" charset="0"/>
                <a:cs typeface="Times New Roman" panose="02020603050405020304" pitchFamily="18" charset="0"/>
              </a:rPr>
              <a:t>Outils pour stimuler des discussions et discuter de la vision que chacun a de la gestion des affaires de l’entreprise. Certaines personnes réalisent à cette étape qu’ils ne voient pas les affaires de la même manière.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6</a:t>
            </a:fld>
            <a:endParaRPr lang="fr-CA"/>
          </a:p>
        </p:txBody>
      </p:sp>
    </p:spTree>
    <p:extLst>
      <p:ext uri="{BB962C8B-B14F-4D97-AF65-F5344CB8AC3E}">
        <p14:creationId xmlns:p14="http://schemas.microsoft.com/office/powerpoint/2010/main" val="256071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5B8D-DD6A-FFC6-F822-F0AA0D8A98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E1717B0-6B9C-DDC6-0FF0-C6E44A69BF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A5D150-4D60-65EB-44F6-F34E719137B3}"/>
              </a:ext>
            </a:extLst>
          </p:cNvPr>
          <p:cNvSpPr>
            <a:spLocks noGrp="1"/>
          </p:cNvSpPr>
          <p:nvPr>
            <p:ph type="body" idx="1"/>
          </p:nvPr>
        </p:nvSpPr>
        <p:spPr/>
        <p:txBody>
          <a:bodyPr/>
          <a:lstStyle/>
          <a:p>
            <a:r>
              <a:rPr lang="fr-CA"/>
              <a:t>MFM</a:t>
            </a:r>
          </a:p>
        </p:txBody>
      </p:sp>
      <p:sp>
        <p:nvSpPr>
          <p:cNvPr id="4" name="Espace réservé du numéro de diapositive 3">
            <a:extLst>
              <a:ext uri="{FF2B5EF4-FFF2-40B4-BE49-F238E27FC236}">
                <a16:creationId xmlns:a16="http://schemas.microsoft.com/office/drawing/2014/main" id="{900B401C-14E0-1B2C-DF5F-7C3A1DCEA70A}"/>
              </a:ext>
            </a:extLst>
          </p:cNvPr>
          <p:cNvSpPr>
            <a:spLocks noGrp="1"/>
          </p:cNvSpPr>
          <p:nvPr>
            <p:ph type="sldNum" sz="quarter" idx="5"/>
          </p:nvPr>
        </p:nvSpPr>
        <p:spPr/>
        <p:txBody>
          <a:bodyPr/>
          <a:lstStyle/>
          <a:p>
            <a:fld id="{8849291C-87FD-4092-B1F9-78B6D73860BD}" type="slidenum">
              <a:rPr lang="fr-CA" smtClean="0"/>
              <a:t>7</a:t>
            </a:fld>
            <a:endParaRPr lang="fr-CA"/>
          </a:p>
        </p:txBody>
      </p:sp>
    </p:spTree>
    <p:extLst>
      <p:ext uri="{BB962C8B-B14F-4D97-AF65-F5344CB8AC3E}">
        <p14:creationId xmlns:p14="http://schemas.microsoft.com/office/powerpoint/2010/main" val="22799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800E7-0278-C321-FD5A-66FE5FB071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029F4C-7006-CD7A-7547-DFE073692DD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F58EE8-839F-647D-7851-BA8ECB95E480}"/>
              </a:ext>
            </a:extLst>
          </p:cNvPr>
          <p:cNvSpPr>
            <a:spLocks noGrp="1"/>
          </p:cNvSpPr>
          <p:nvPr>
            <p:ph type="body" idx="1"/>
          </p:nvPr>
        </p:nvSpPr>
        <p:spPr/>
        <p:txBody>
          <a:bodyPr/>
          <a:lstStyle/>
          <a:p>
            <a:r>
              <a:rPr lang="fr-CA"/>
              <a:t>BDC</a:t>
            </a:r>
          </a:p>
        </p:txBody>
      </p:sp>
      <p:sp>
        <p:nvSpPr>
          <p:cNvPr id="4" name="Espace réservé du numéro de diapositive 3">
            <a:extLst>
              <a:ext uri="{FF2B5EF4-FFF2-40B4-BE49-F238E27FC236}">
                <a16:creationId xmlns:a16="http://schemas.microsoft.com/office/drawing/2014/main" id="{5352E7B2-0D53-EFE4-311C-7B6D5460E70F}"/>
              </a:ext>
            </a:extLst>
          </p:cNvPr>
          <p:cNvSpPr>
            <a:spLocks noGrp="1"/>
          </p:cNvSpPr>
          <p:nvPr>
            <p:ph type="sldNum" sz="quarter" idx="5"/>
          </p:nvPr>
        </p:nvSpPr>
        <p:spPr/>
        <p:txBody>
          <a:bodyPr/>
          <a:lstStyle/>
          <a:p>
            <a:fld id="{8849291C-87FD-4092-B1F9-78B6D73860BD}" type="slidenum">
              <a:rPr lang="fr-CA" smtClean="0"/>
              <a:t>8</a:t>
            </a:fld>
            <a:endParaRPr lang="fr-CA"/>
          </a:p>
        </p:txBody>
      </p:sp>
    </p:spTree>
    <p:extLst>
      <p:ext uri="{BB962C8B-B14F-4D97-AF65-F5344CB8AC3E}">
        <p14:creationId xmlns:p14="http://schemas.microsoft.com/office/powerpoint/2010/main" val="260501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SLIDE MFM : </a:t>
            </a:r>
          </a:p>
          <a:p>
            <a:r>
              <a:rPr lang="fr-CA"/>
              <a:t>Exemple sur sœur MAG et intégration du beau-fils + cas de </a:t>
            </a:r>
            <a:r>
              <a:rPr lang="fr-CA" err="1"/>
              <a:t>Shotgun</a:t>
            </a:r>
            <a:r>
              <a:rPr lang="fr-CA"/>
              <a:t>.</a:t>
            </a:r>
            <a:endParaRPr lang="fr-CA">
              <a:ea typeface="Calibri"/>
              <a:cs typeface="Calibri"/>
            </a:endParaRPr>
          </a:p>
          <a:p>
            <a:endParaRPr lang="fr-CA"/>
          </a:p>
        </p:txBody>
      </p:sp>
      <p:sp>
        <p:nvSpPr>
          <p:cNvPr id="4" name="Espace réservé du numéro de diapositive 3"/>
          <p:cNvSpPr>
            <a:spLocks noGrp="1"/>
          </p:cNvSpPr>
          <p:nvPr>
            <p:ph type="sldNum" sz="quarter" idx="5"/>
          </p:nvPr>
        </p:nvSpPr>
        <p:spPr/>
        <p:txBody>
          <a:bodyPr/>
          <a:lstStyle/>
          <a:p>
            <a:fld id="{8849291C-87FD-4092-B1F9-78B6D73860BD}" type="slidenum">
              <a:rPr lang="fr-CA" smtClean="0"/>
              <a:t>9</a:t>
            </a:fld>
            <a:endParaRPr lang="fr-CA"/>
          </a:p>
        </p:txBody>
      </p:sp>
    </p:spTree>
    <p:extLst>
      <p:ext uri="{BB962C8B-B14F-4D97-AF65-F5344CB8AC3E}">
        <p14:creationId xmlns:p14="http://schemas.microsoft.com/office/powerpoint/2010/main" val="380111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57932" y="1201923"/>
            <a:ext cx="13047980" cy="5805805"/>
          </a:xfrm>
          <a:prstGeom prst="rect">
            <a:avLst/>
          </a:prstGeom>
        </p:spPr>
        <p:txBody>
          <a:bodyPr wrap="square" lIns="0" tIns="0" rIns="0" bIns="0">
            <a:spAutoFit/>
          </a:bodyPr>
          <a:lstStyle>
            <a:lvl1pPr>
              <a:defRPr sz="13200" b="1" i="0">
                <a:solidFill>
                  <a:srgbClr val="FFFCF0"/>
                </a:solidFill>
                <a:latin typeface="Calluna-Black"/>
                <a:cs typeface="Calluna-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303D42"/>
                </a:solidFill>
                <a:latin typeface="Quattrocento Sans"/>
                <a:cs typeface="Quattrocento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303D42"/>
                </a:solidFill>
                <a:latin typeface="Quattrocento Sans"/>
                <a:cs typeface="Quattrocento Sans"/>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17" name="bg object 17"/>
          <p:cNvSpPr/>
          <p:nvPr/>
        </p:nvSpPr>
        <p:spPr>
          <a:xfrm>
            <a:off x="1570621" y="1574437"/>
            <a:ext cx="5654675" cy="111760"/>
          </a:xfrm>
          <a:custGeom>
            <a:avLst/>
            <a:gdLst/>
            <a:ahLst/>
            <a:cxnLst/>
            <a:rect l="l" t="t" r="r" b="b"/>
            <a:pathLst>
              <a:path w="5654675" h="111760">
                <a:moveTo>
                  <a:pt x="5654281" y="0"/>
                </a:moveTo>
                <a:lnTo>
                  <a:pt x="3769525" y="0"/>
                </a:lnTo>
                <a:lnTo>
                  <a:pt x="1884768" y="0"/>
                </a:lnTo>
                <a:lnTo>
                  <a:pt x="0" y="0"/>
                </a:lnTo>
                <a:lnTo>
                  <a:pt x="0" y="111696"/>
                </a:lnTo>
                <a:lnTo>
                  <a:pt x="1884768" y="111696"/>
                </a:lnTo>
                <a:lnTo>
                  <a:pt x="3769525" y="111696"/>
                </a:lnTo>
                <a:lnTo>
                  <a:pt x="5654281" y="111696"/>
                </a:lnTo>
                <a:lnTo>
                  <a:pt x="5654281" y="0"/>
                </a:lnTo>
                <a:close/>
              </a:path>
            </a:pathLst>
          </a:custGeom>
          <a:solidFill>
            <a:srgbClr val="F26B3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950" b="1" i="0">
                <a:solidFill>
                  <a:srgbClr val="303D42"/>
                </a:solidFill>
                <a:latin typeface="Quattrocento Sans"/>
                <a:cs typeface="Quattrocento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2" name="Holder 2"/>
          <p:cNvSpPr>
            <a:spLocks noGrp="1"/>
          </p:cNvSpPr>
          <p:nvPr>
            <p:ph type="title"/>
          </p:nvPr>
        </p:nvSpPr>
        <p:spPr>
          <a:xfrm>
            <a:off x="2971502" y="3570952"/>
            <a:ext cx="3820795" cy="3662045"/>
          </a:xfrm>
          <a:prstGeom prst="rect">
            <a:avLst/>
          </a:prstGeom>
        </p:spPr>
        <p:txBody>
          <a:bodyPr wrap="square" lIns="0" tIns="0" rIns="0" bIns="0">
            <a:spAutoFit/>
          </a:bodyPr>
          <a:lstStyle>
            <a:lvl1pPr>
              <a:defRPr sz="3950" b="1" i="0">
                <a:solidFill>
                  <a:srgbClr val="303D42"/>
                </a:solidFill>
                <a:latin typeface="Quattrocento Sans"/>
                <a:cs typeface="Quattrocento Sans"/>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5.png"/><Relationship Id="rId21" Type="http://schemas.openxmlformats.org/officeDocument/2006/relationships/tags" Target="../tags/tag21.xml"/><Relationship Id="rId34" Type="http://schemas.openxmlformats.org/officeDocument/2006/relationships/notesSlide" Target="../notesSlides/notesSlide1.xml"/><Relationship Id="rId42" Type="http://schemas.openxmlformats.org/officeDocument/2006/relationships/image" Target="../media/image8.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image" Target="../media/image3.png"/><Relationship Id="rId40" Type="http://schemas.openxmlformats.org/officeDocument/2006/relationships/image" Target="../media/image6.png"/><Relationship Id="rId45"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2.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0.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1.png"/><Relationship Id="rId43" Type="http://schemas.openxmlformats.org/officeDocument/2006/relationships/image" Target="../media/image9.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1.xml"/><Relationship Id="rId38" Type="http://schemas.openxmlformats.org/officeDocument/2006/relationships/image" Target="../media/image4.png"/><Relationship Id="rId20" Type="http://schemas.openxmlformats.org/officeDocument/2006/relationships/tags" Target="../tags/tag20.xml"/><Relationship Id="rId4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0.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3.xml"/><Relationship Id="rId5" Type="http://schemas.openxmlformats.org/officeDocument/2006/relationships/tags" Target="../tags/tag66.xml"/><Relationship Id="rId4" Type="http://schemas.openxmlformats.org/officeDocument/2006/relationships/tags" Target="../tags/tag65.xml"/></Relationships>
</file>

<file path=ppt/slides/_rels/slide1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9.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2.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9.pn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tags" Target="../tags/tag91.xml"/><Relationship Id="rId7" Type="http://schemas.openxmlformats.org/officeDocument/2006/relationships/notesSlide" Target="../notesSlides/notesSlide16.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3.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9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95.xml"/><Relationship Id="rId5" Type="http://schemas.openxmlformats.org/officeDocument/2006/relationships/image" Target="../media/image1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image" Target="../media/image8.png"/><Relationship Id="rId21" Type="http://schemas.openxmlformats.org/officeDocument/2006/relationships/tags" Target="../tags/tag116.xml"/><Relationship Id="rId34" Type="http://schemas.openxmlformats.org/officeDocument/2006/relationships/image" Target="../media/image3.png"/><Relationship Id="rId42" Type="http://schemas.openxmlformats.org/officeDocument/2006/relationships/image" Target="../media/image11.png"/><Relationship Id="rId7" Type="http://schemas.openxmlformats.org/officeDocument/2006/relationships/tags" Target="../tags/tag10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image" Target="../media/image10.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image" Target="../media/image1.png"/><Relationship Id="rId37" Type="http://schemas.openxmlformats.org/officeDocument/2006/relationships/image" Target="../media/image6.png"/><Relationship Id="rId40" Type="http://schemas.openxmlformats.org/officeDocument/2006/relationships/image" Target="../media/image9.png"/><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image" Target="../media/image5.png"/><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notesSlide" Target="../notesSlides/notesSlide19.xml"/><Relationship Id="rId44" Type="http://schemas.openxmlformats.org/officeDocument/2006/relationships/hyperlink" Target="mailto:Maude.fortin-masse@altalex.ca" TargetMode="Externa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1.xml"/><Relationship Id="rId35" Type="http://schemas.openxmlformats.org/officeDocument/2006/relationships/image" Target="../media/image4.png"/><Relationship Id="rId43" Type="http://schemas.openxmlformats.org/officeDocument/2006/relationships/hyperlink" Target="mailto:benjamin.demers-campeau@altalex.ca" TargetMode="External"/><Relationship Id="rId8" Type="http://schemas.openxmlformats.org/officeDocument/2006/relationships/tags" Target="../tags/tag103.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image" Target="../media/image2.png"/><Relationship Id="rId38"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0.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2.png"/><Relationship Id="rId5" Type="http://schemas.openxmlformats.org/officeDocument/2006/relationships/tags" Target="../tags/tag49.xml"/><Relationship Id="rId10" Type="http://schemas.openxmlformats.org/officeDocument/2006/relationships/notesSlide" Target="../notesSlides/notesSlide7.xml"/><Relationship Id="rId4" Type="http://schemas.openxmlformats.org/officeDocument/2006/relationships/tags" Target="../tags/tag48.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notesSlide" Target="../notesSlides/notesSlide9.xml"/><Relationship Id="rId4" Type="http://schemas.openxmlformats.org/officeDocument/2006/relationships/tags" Target="../tags/tag57.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CF8"/>
        </a:solidFill>
        <a:effectLst/>
      </p:bgPr>
    </p:bg>
    <p:spTree>
      <p:nvGrpSpPr>
        <p:cNvPr id="1" name=""/>
        <p:cNvGrpSpPr/>
        <p:nvPr/>
      </p:nvGrpSpPr>
      <p:grpSpPr>
        <a:xfrm>
          <a:off x="0" y="0"/>
          <a:ext cx="0" cy="0"/>
          <a:chOff x="0" y="0"/>
          <a:chExt cx="0" cy="0"/>
        </a:xfrm>
      </p:grpSpPr>
      <p:grpSp>
        <p:nvGrpSpPr>
          <p:cNvPr id="2" name="object 2"/>
          <p:cNvGrpSpPr/>
          <p:nvPr>
            <p:custDataLst>
              <p:tags r:id="rId1"/>
            </p:custDataLst>
          </p:nvPr>
        </p:nvGrpSpPr>
        <p:grpSpPr>
          <a:xfrm>
            <a:off x="15482329" y="3276645"/>
            <a:ext cx="1120140" cy="1102360"/>
            <a:chOff x="15482329" y="3276645"/>
            <a:chExt cx="1120140" cy="1102360"/>
          </a:xfrm>
        </p:grpSpPr>
        <p:sp>
          <p:nvSpPr>
            <p:cNvPr id="3" name="object 3"/>
            <p:cNvSpPr/>
            <p:nvPr/>
          </p:nvSpPr>
          <p:spPr>
            <a:xfrm>
              <a:off x="15622883" y="4228475"/>
              <a:ext cx="3175" cy="3175"/>
            </a:xfrm>
            <a:custGeom>
              <a:avLst/>
              <a:gdLst/>
              <a:ahLst/>
              <a:cxnLst/>
              <a:rect l="l" t="t" r="r" b="b"/>
              <a:pathLst>
                <a:path w="3175" h="3175">
                  <a:moveTo>
                    <a:pt x="0" y="900"/>
                  </a:moveTo>
                  <a:lnTo>
                    <a:pt x="921" y="0"/>
                  </a:lnTo>
                  <a:lnTo>
                    <a:pt x="2722" y="1853"/>
                  </a:lnTo>
                  <a:lnTo>
                    <a:pt x="1800" y="2753"/>
                  </a:lnTo>
                  <a:lnTo>
                    <a:pt x="0" y="900"/>
                  </a:lnTo>
                </a:path>
                <a:path w="3175" h="3175">
                  <a:moveTo>
                    <a:pt x="0" y="900"/>
                  </a:moveTo>
                  <a:lnTo>
                    <a:pt x="921" y="0"/>
                  </a:lnTo>
                  <a:lnTo>
                    <a:pt x="2722" y="1853"/>
                  </a:lnTo>
                  <a:lnTo>
                    <a:pt x="1800" y="2753"/>
                  </a:lnTo>
                  <a:lnTo>
                    <a:pt x="0" y="900"/>
                  </a:lnTo>
                </a:path>
              </a:pathLst>
            </a:custGeom>
            <a:ln w="28700">
              <a:solidFill>
                <a:srgbClr val="BA2231"/>
              </a:solidFill>
            </a:ln>
          </p:spPr>
          <p:txBody>
            <a:bodyPr wrap="square" lIns="0" tIns="0" rIns="0" bIns="0" rtlCol="0"/>
            <a:lstStyle/>
            <a:p>
              <a:endParaRPr/>
            </a:p>
          </p:txBody>
        </p:sp>
        <p:sp>
          <p:nvSpPr>
            <p:cNvPr id="4" name="object 4"/>
            <p:cNvSpPr/>
            <p:nvPr/>
          </p:nvSpPr>
          <p:spPr>
            <a:xfrm>
              <a:off x="15496679" y="3342063"/>
              <a:ext cx="1026160" cy="1022985"/>
            </a:xfrm>
            <a:custGeom>
              <a:avLst/>
              <a:gdLst/>
              <a:ahLst/>
              <a:cxnLst/>
              <a:rect l="l" t="t" r="r" b="b"/>
              <a:pathLst>
                <a:path w="1026159" h="1022985">
                  <a:moveTo>
                    <a:pt x="630986" y="395925"/>
                  </a:moveTo>
                  <a:lnTo>
                    <a:pt x="595450" y="353109"/>
                  </a:lnTo>
                  <a:lnTo>
                    <a:pt x="567325" y="306791"/>
                  </a:lnTo>
                  <a:lnTo>
                    <a:pt x="545769" y="258484"/>
                  </a:lnTo>
                  <a:lnTo>
                    <a:pt x="529943" y="209703"/>
                  </a:lnTo>
                  <a:lnTo>
                    <a:pt x="519006" y="161959"/>
                  </a:lnTo>
                  <a:lnTo>
                    <a:pt x="512118" y="116767"/>
                  </a:lnTo>
                  <a:lnTo>
                    <a:pt x="508439" y="75640"/>
                  </a:lnTo>
                  <a:lnTo>
                    <a:pt x="507128" y="40090"/>
                  </a:lnTo>
                  <a:lnTo>
                    <a:pt x="507345" y="11633"/>
                  </a:lnTo>
                  <a:lnTo>
                    <a:pt x="507502" y="5413"/>
                  </a:lnTo>
                  <a:lnTo>
                    <a:pt x="502592" y="240"/>
                  </a:lnTo>
                  <a:lnTo>
                    <a:pt x="496372" y="83"/>
                  </a:lnTo>
                  <a:lnTo>
                    <a:pt x="493430" y="0"/>
                  </a:lnTo>
                  <a:lnTo>
                    <a:pt x="490581" y="1078"/>
                  </a:lnTo>
                  <a:lnTo>
                    <a:pt x="488424" y="3078"/>
                  </a:lnTo>
                  <a:lnTo>
                    <a:pt x="289540" y="182832"/>
                  </a:lnTo>
                  <a:lnTo>
                    <a:pt x="244361" y="224881"/>
                  </a:lnTo>
                  <a:lnTo>
                    <a:pt x="202222" y="265970"/>
                  </a:lnTo>
                  <a:lnTo>
                    <a:pt x="163367" y="306247"/>
                  </a:lnTo>
                  <a:lnTo>
                    <a:pt x="128041" y="345859"/>
                  </a:lnTo>
                  <a:lnTo>
                    <a:pt x="96487" y="384956"/>
                  </a:lnTo>
                  <a:lnTo>
                    <a:pt x="68947" y="423683"/>
                  </a:lnTo>
                  <a:lnTo>
                    <a:pt x="45666" y="462191"/>
                  </a:lnTo>
                  <a:lnTo>
                    <a:pt x="26888" y="500626"/>
                  </a:lnTo>
                  <a:lnTo>
                    <a:pt x="12855" y="539137"/>
                  </a:lnTo>
                  <a:lnTo>
                    <a:pt x="3811" y="577870"/>
                  </a:lnTo>
                  <a:lnTo>
                    <a:pt x="0" y="616975"/>
                  </a:lnTo>
                  <a:lnTo>
                    <a:pt x="2356" y="662030"/>
                  </a:lnTo>
                  <a:lnTo>
                    <a:pt x="12147" y="706840"/>
                  </a:lnTo>
                  <a:lnTo>
                    <a:pt x="29445" y="751545"/>
                  </a:lnTo>
                  <a:lnTo>
                    <a:pt x="54325" y="796282"/>
                  </a:lnTo>
                  <a:lnTo>
                    <a:pt x="86861" y="841192"/>
                  </a:lnTo>
                  <a:lnTo>
                    <a:pt x="127127" y="886412"/>
                  </a:lnTo>
                  <a:lnTo>
                    <a:pt x="126205" y="887313"/>
                  </a:lnTo>
                  <a:lnTo>
                    <a:pt x="128017" y="889177"/>
                  </a:lnTo>
                  <a:lnTo>
                    <a:pt x="128938" y="888266"/>
                  </a:lnTo>
                  <a:lnTo>
                    <a:pt x="173039" y="929636"/>
                  </a:lnTo>
                  <a:lnTo>
                    <a:pt x="217058" y="963297"/>
                  </a:lnTo>
                  <a:lnTo>
                    <a:pt x="261129" y="989324"/>
                  </a:lnTo>
                  <a:lnTo>
                    <a:pt x="305386" y="1007794"/>
                  </a:lnTo>
                  <a:lnTo>
                    <a:pt x="349962" y="1018783"/>
                  </a:lnTo>
                  <a:lnTo>
                    <a:pt x="394993" y="1022366"/>
                  </a:lnTo>
                  <a:lnTo>
                    <a:pt x="434182" y="1019566"/>
                  </a:lnTo>
                  <a:lnTo>
                    <a:pt x="473131" y="1011521"/>
                  </a:lnTo>
                  <a:lnTo>
                    <a:pt x="511983" y="998480"/>
                  </a:lnTo>
                  <a:lnTo>
                    <a:pt x="550882" y="980693"/>
                  </a:lnTo>
                  <a:lnTo>
                    <a:pt x="589971" y="958408"/>
                  </a:lnTo>
                  <a:lnTo>
                    <a:pt x="629393" y="931874"/>
                  </a:lnTo>
                  <a:lnTo>
                    <a:pt x="669293" y="901342"/>
                  </a:lnTo>
                  <a:lnTo>
                    <a:pt x="709813" y="867060"/>
                  </a:lnTo>
                  <a:lnTo>
                    <a:pt x="751096" y="829277"/>
                  </a:lnTo>
                  <a:lnTo>
                    <a:pt x="793287" y="788243"/>
                  </a:lnTo>
                  <a:lnTo>
                    <a:pt x="836529" y="744207"/>
                  </a:lnTo>
                  <a:lnTo>
                    <a:pt x="1021225" y="549930"/>
                  </a:lnTo>
                  <a:lnTo>
                    <a:pt x="1025560" y="545480"/>
                  </a:lnTo>
                  <a:lnTo>
                    <a:pt x="1025476" y="538360"/>
                  </a:lnTo>
                  <a:lnTo>
                    <a:pt x="1021036" y="534015"/>
                  </a:lnTo>
                  <a:lnTo>
                    <a:pt x="1018932" y="531962"/>
                  </a:lnTo>
                  <a:lnTo>
                    <a:pt x="1016105" y="530811"/>
                  </a:lnTo>
                  <a:lnTo>
                    <a:pt x="1013162" y="530811"/>
                  </a:lnTo>
                  <a:lnTo>
                    <a:pt x="984708" y="530298"/>
                  </a:lnTo>
                  <a:lnTo>
                    <a:pt x="908191" y="523318"/>
                  </a:lnTo>
                  <a:lnTo>
                    <a:pt x="863199" y="515256"/>
                  </a:lnTo>
                  <a:lnTo>
                    <a:pt x="815765" y="503082"/>
                  </a:lnTo>
                  <a:lnTo>
                    <a:pt x="767425" y="485998"/>
                  </a:lnTo>
                  <a:lnTo>
                    <a:pt x="719715" y="463206"/>
                  </a:lnTo>
                  <a:lnTo>
                    <a:pt x="674170" y="433908"/>
                  </a:lnTo>
                  <a:lnTo>
                    <a:pt x="632326" y="397307"/>
                  </a:lnTo>
                  <a:lnTo>
                    <a:pt x="630986" y="395925"/>
                  </a:lnTo>
                </a:path>
              </a:pathLst>
            </a:custGeom>
            <a:ln w="28700">
              <a:solidFill>
                <a:srgbClr val="F26B36"/>
              </a:solidFill>
            </a:ln>
          </p:spPr>
          <p:txBody>
            <a:bodyPr wrap="square" lIns="0" tIns="0" rIns="0" bIns="0" rtlCol="0"/>
            <a:lstStyle/>
            <a:p>
              <a:endParaRPr/>
            </a:p>
          </p:txBody>
        </p:sp>
        <p:sp>
          <p:nvSpPr>
            <p:cNvPr id="5" name="object 5"/>
            <p:cNvSpPr/>
            <p:nvPr/>
          </p:nvSpPr>
          <p:spPr>
            <a:xfrm>
              <a:off x="16228993" y="3290996"/>
              <a:ext cx="358775" cy="354330"/>
            </a:xfrm>
            <a:custGeom>
              <a:avLst/>
              <a:gdLst/>
              <a:ahLst/>
              <a:cxnLst/>
              <a:rect l="l" t="t" r="r" b="b"/>
              <a:pathLst>
                <a:path w="358775" h="354329">
                  <a:moveTo>
                    <a:pt x="227054" y="354198"/>
                  </a:moveTo>
                  <a:lnTo>
                    <a:pt x="180748" y="354084"/>
                  </a:lnTo>
                  <a:lnTo>
                    <a:pt x="130807" y="348324"/>
                  </a:lnTo>
                  <a:lnTo>
                    <a:pt x="83263" y="333336"/>
                  </a:lnTo>
                  <a:lnTo>
                    <a:pt x="44149" y="305540"/>
                  </a:lnTo>
                  <a:lnTo>
                    <a:pt x="17533" y="265878"/>
                  </a:lnTo>
                  <a:lnTo>
                    <a:pt x="4122" y="218310"/>
                  </a:lnTo>
                  <a:lnTo>
                    <a:pt x="0" y="168586"/>
                  </a:lnTo>
                  <a:lnTo>
                    <a:pt x="1249" y="122457"/>
                  </a:lnTo>
                  <a:lnTo>
                    <a:pt x="23932" y="70894"/>
                  </a:lnTo>
                  <a:lnTo>
                    <a:pt x="74210" y="45506"/>
                  </a:lnTo>
                  <a:lnTo>
                    <a:pt x="326444" y="0"/>
                  </a:lnTo>
                  <a:lnTo>
                    <a:pt x="337155" y="87"/>
                  </a:lnTo>
                  <a:lnTo>
                    <a:pt x="346669" y="4133"/>
                  </a:lnTo>
                  <a:lnTo>
                    <a:pt x="353971" y="11449"/>
                  </a:lnTo>
                  <a:lnTo>
                    <a:pt x="358045" y="21350"/>
                  </a:lnTo>
                  <a:lnTo>
                    <a:pt x="358746" y="24973"/>
                  </a:lnTo>
                  <a:lnTo>
                    <a:pt x="358694" y="28690"/>
                  </a:lnTo>
                  <a:lnTo>
                    <a:pt x="357909" y="32292"/>
                  </a:lnTo>
                  <a:lnTo>
                    <a:pt x="305858" y="283247"/>
                  </a:lnTo>
                  <a:lnTo>
                    <a:pt x="296655" y="310731"/>
                  </a:lnTo>
                  <a:lnTo>
                    <a:pt x="279186" y="332858"/>
                  </a:lnTo>
                  <a:lnTo>
                    <a:pt x="255352" y="347918"/>
                  </a:lnTo>
                  <a:lnTo>
                    <a:pt x="227054" y="354198"/>
                  </a:lnTo>
                </a:path>
              </a:pathLst>
            </a:custGeom>
            <a:ln w="28700">
              <a:solidFill>
                <a:srgbClr val="F26B36"/>
              </a:solidFill>
            </a:ln>
          </p:spPr>
          <p:txBody>
            <a:bodyPr wrap="square" lIns="0" tIns="0" rIns="0" bIns="0" rtlCol="0"/>
            <a:lstStyle/>
            <a:p>
              <a:endParaRPr/>
            </a:p>
          </p:txBody>
        </p:sp>
      </p:grpSp>
      <p:sp>
        <p:nvSpPr>
          <p:cNvPr id="6" name="object 6"/>
          <p:cNvSpPr/>
          <p:nvPr>
            <p:custDataLst>
              <p:tags r:id="rId2"/>
            </p:custDataLst>
          </p:nvPr>
        </p:nvSpPr>
        <p:spPr>
          <a:xfrm>
            <a:off x="15134153" y="7669820"/>
            <a:ext cx="4970145" cy="3570604"/>
          </a:xfrm>
          <a:custGeom>
            <a:avLst/>
            <a:gdLst/>
            <a:ahLst/>
            <a:cxnLst/>
            <a:rect l="l" t="t" r="r" b="b"/>
            <a:pathLst>
              <a:path w="4970144" h="3570604">
                <a:moveTo>
                  <a:pt x="0" y="0"/>
                </a:moveTo>
                <a:lnTo>
                  <a:pt x="10562" y="47254"/>
                </a:lnTo>
                <a:lnTo>
                  <a:pt x="21592" y="94282"/>
                </a:lnTo>
                <a:lnTo>
                  <a:pt x="33086" y="141083"/>
                </a:lnTo>
                <a:lnTo>
                  <a:pt x="45042" y="187654"/>
                </a:lnTo>
                <a:lnTo>
                  <a:pt x="57456" y="233994"/>
                </a:lnTo>
                <a:lnTo>
                  <a:pt x="70325" y="280100"/>
                </a:lnTo>
                <a:lnTo>
                  <a:pt x="83646" y="325972"/>
                </a:lnTo>
                <a:lnTo>
                  <a:pt x="97417" y="371606"/>
                </a:lnTo>
                <a:lnTo>
                  <a:pt x="111634" y="417001"/>
                </a:lnTo>
                <a:lnTo>
                  <a:pt x="126294" y="462155"/>
                </a:lnTo>
                <a:lnTo>
                  <a:pt x="141395" y="507066"/>
                </a:lnTo>
                <a:lnTo>
                  <a:pt x="156933" y="551732"/>
                </a:lnTo>
                <a:lnTo>
                  <a:pt x="172906" y="596152"/>
                </a:lnTo>
                <a:lnTo>
                  <a:pt x="189310" y="640323"/>
                </a:lnTo>
                <a:lnTo>
                  <a:pt x="206143" y="684243"/>
                </a:lnTo>
                <a:lnTo>
                  <a:pt x="223401" y="727911"/>
                </a:lnTo>
                <a:lnTo>
                  <a:pt x="241081" y="771325"/>
                </a:lnTo>
                <a:lnTo>
                  <a:pt x="259181" y="814482"/>
                </a:lnTo>
                <a:lnTo>
                  <a:pt x="277697" y="857381"/>
                </a:lnTo>
                <a:lnTo>
                  <a:pt x="296627" y="900019"/>
                </a:lnTo>
                <a:lnTo>
                  <a:pt x="315968" y="942396"/>
                </a:lnTo>
                <a:lnTo>
                  <a:pt x="335716" y="984509"/>
                </a:lnTo>
                <a:lnTo>
                  <a:pt x="355869" y="1026356"/>
                </a:lnTo>
                <a:lnTo>
                  <a:pt x="376423" y="1067935"/>
                </a:lnTo>
                <a:lnTo>
                  <a:pt x="397376" y="1109244"/>
                </a:lnTo>
                <a:lnTo>
                  <a:pt x="418724" y="1150281"/>
                </a:lnTo>
                <a:lnTo>
                  <a:pt x="440466" y="1191046"/>
                </a:lnTo>
                <a:lnTo>
                  <a:pt x="462596" y="1231534"/>
                </a:lnTo>
                <a:lnTo>
                  <a:pt x="485114" y="1271745"/>
                </a:lnTo>
                <a:lnTo>
                  <a:pt x="508015" y="1311677"/>
                </a:lnTo>
                <a:lnTo>
                  <a:pt x="531297" y="1351328"/>
                </a:lnTo>
                <a:lnTo>
                  <a:pt x="554956" y="1390695"/>
                </a:lnTo>
                <a:lnTo>
                  <a:pt x="578991" y="1429778"/>
                </a:lnTo>
                <a:lnTo>
                  <a:pt x="603397" y="1468573"/>
                </a:lnTo>
                <a:lnTo>
                  <a:pt x="628172" y="1507080"/>
                </a:lnTo>
                <a:lnTo>
                  <a:pt x="653312" y="1545296"/>
                </a:lnTo>
                <a:lnTo>
                  <a:pt x="678816" y="1583219"/>
                </a:lnTo>
                <a:lnTo>
                  <a:pt x="704679" y="1620847"/>
                </a:lnTo>
                <a:lnTo>
                  <a:pt x="730899" y="1658179"/>
                </a:lnTo>
                <a:lnTo>
                  <a:pt x="757473" y="1695213"/>
                </a:lnTo>
                <a:lnTo>
                  <a:pt x="784398" y="1731946"/>
                </a:lnTo>
                <a:lnTo>
                  <a:pt x="811670" y="1768376"/>
                </a:lnTo>
                <a:lnTo>
                  <a:pt x="839288" y="1804503"/>
                </a:lnTo>
                <a:lnTo>
                  <a:pt x="867247" y="1840323"/>
                </a:lnTo>
                <a:lnTo>
                  <a:pt x="895545" y="1875836"/>
                </a:lnTo>
                <a:lnTo>
                  <a:pt x="924180" y="1911038"/>
                </a:lnTo>
                <a:lnTo>
                  <a:pt x="953147" y="1945929"/>
                </a:lnTo>
                <a:lnTo>
                  <a:pt x="982444" y="1980505"/>
                </a:lnTo>
                <a:lnTo>
                  <a:pt x="1012068" y="2014766"/>
                </a:lnTo>
                <a:lnTo>
                  <a:pt x="1042017" y="2048710"/>
                </a:lnTo>
                <a:lnTo>
                  <a:pt x="1072286" y="2082334"/>
                </a:lnTo>
                <a:lnTo>
                  <a:pt x="1102873" y="2115636"/>
                </a:lnTo>
                <a:lnTo>
                  <a:pt x="1133775" y="2148615"/>
                </a:lnTo>
                <a:lnTo>
                  <a:pt x="1164990" y="2181269"/>
                </a:lnTo>
                <a:lnTo>
                  <a:pt x="1196513" y="2213595"/>
                </a:lnTo>
                <a:lnTo>
                  <a:pt x="1228343" y="2245593"/>
                </a:lnTo>
                <a:lnTo>
                  <a:pt x="1260476" y="2277259"/>
                </a:lnTo>
                <a:lnTo>
                  <a:pt x="1292908" y="2308593"/>
                </a:lnTo>
                <a:lnTo>
                  <a:pt x="1325638" y="2339591"/>
                </a:lnTo>
                <a:lnTo>
                  <a:pt x="1358662" y="2370253"/>
                </a:lnTo>
                <a:lnTo>
                  <a:pt x="1391978" y="2400576"/>
                </a:lnTo>
                <a:lnTo>
                  <a:pt x="1425581" y="2430559"/>
                </a:lnTo>
                <a:lnTo>
                  <a:pt x="1459470" y="2460199"/>
                </a:lnTo>
                <a:lnTo>
                  <a:pt x="1493641" y="2489494"/>
                </a:lnTo>
                <a:lnTo>
                  <a:pt x="1528091" y="2518443"/>
                </a:lnTo>
                <a:lnTo>
                  <a:pt x="1562817" y="2547044"/>
                </a:lnTo>
                <a:lnTo>
                  <a:pt x="1597817" y="2575295"/>
                </a:lnTo>
                <a:lnTo>
                  <a:pt x="1633087" y="2603194"/>
                </a:lnTo>
                <a:lnTo>
                  <a:pt x="1668624" y="2630738"/>
                </a:lnTo>
                <a:lnTo>
                  <a:pt x="1704426" y="2657927"/>
                </a:lnTo>
                <a:lnTo>
                  <a:pt x="1740489" y="2684758"/>
                </a:lnTo>
                <a:lnTo>
                  <a:pt x="1776810" y="2711229"/>
                </a:lnTo>
                <a:lnTo>
                  <a:pt x="1813387" y="2737338"/>
                </a:lnTo>
                <a:lnTo>
                  <a:pt x="1850216" y="2763084"/>
                </a:lnTo>
                <a:lnTo>
                  <a:pt x="1887295" y="2788464"/>
                </a:lnTo>
                <a:lnTo>
                  <a:pt x="1924619" y="2813477"/>
                </a:lnTo>
                <a:lnTo>
                  <a:pt x="1962188" y="2838120"/>
                </a:lnTo>
                <a:lnTo>
                  <a:pt x="1999996" y="2862392"/>
                </a:lnTo>
                <a:lnTo>
                  <a:pt x="2038043" y="2886291"/>
                </a:lnTo>
                <a:lnTo>
                  <a:pt x="2076323" y="2909815"/>
                </a:lnTo>
                <a:lnTo>
                  <a:pt x="2114836" y="2932962"/>
                </a:lnTo>
                <a:lnTo>
                  <a:pt x="2153576" y="2955730"/>
                </a:lnTo>
                <a:lnTo>
                  <a:pt x="2192543" y="2978117"/>
                </a:lnTo>
                <a:lnTo>
                  <a:pt x="2231731" y="3000122"/>
                </a:lnTo>
                <a:lnTo>
                  <a:pt x="2271140" y="3021741"/>
                </a:lnTo>
                <a:lnTo>
                  <a:pt x="2310765" y="3042974"/>
                </a:lnTo>
                <a:lnTo>
                  <a:pt x="2350603" y="3063819"/>
                </a:lnTo>
                <a:lnTo>
                  <a:pt x="2390652" y="3084273"/>
                </a:lnTo>
                <a:lnTo>
                  <a:pt x="2430909" y="3104335"/>
                </a:lnTo>
                <a:lnTo>
                  <a:pt x="2471370" y="3124003"/>
                </a:lnTo>
                <a:lnTo>
                  <a:pt x="2512033" y="3143274"/>
                </a:lnTo>
                <a:lnTo>
                  <a:pt x="2552895" y="3162147"/>
                </a:lnTo>
                <a:lnTo>
                  <a:pt x="2593952" y="3180621"/>
                </a:lnTo>
                <a:lnTo>
                  <a:pt x="2635202" y="3198692"/>
                </a:lnTo>
                <a:lnTo>
                  <a:pt x="2676642" y="3216360"/>
                </a:lnTo>
                <a:lnTo>
                  <a:pt x="2718269" y="3233621"/>
                </a:lnTo>
                <a:lnTo>
                  <a:pt x="2760079" y="3250476"/>
                </a:lnTo>
                <a:lnTo>
                  <a:pt x="2802070" y="3266920"/>
                </a:lnTo>
                <a:lnTo>
                  <a:pt x="2844239" y="3282953"/>
                </a:lnTo>
                <a:lnTo>
                  <a:pt x="2886583" y="3298573"/>
                </a:lnTo>
                <a:lnTo>
                  <a:pt x="2929098" y="3313777"/>
                </a:lnTo>
                <a:lnTo>
                  <a:pt x="2971782" y="3328565"/>
                </a:lnTo>
                <a:lnTo>
                  <a:pt x="3014632" y="3342933"/>
                </a:lnTo>
                <a:lnTo>
                  <a:pt x="3057645" y="3356879"/>
                </a:lnTo>
                <a:lnTo>
                  <a:pt x="3100818" y="3370403"/>
                </a:lnTo>
                <a:lnTo>
                  <a:pt x="3144148" y="3383502"/>
                </a:lnTo>
                <a:lnTo>
                  <a:pt x="3187632" y="3396175"/>
                </a:lnTo>
                <a:lnTo>
                  <a:pt x="3231266" y="3408418"/>
                </a:lnTo>
                <a:lnTo>
                  <a:pt x="3275049" y="3420231"/>
                </a:lnTo>
                <a:lnTo>
                  <a:pt x="3318976" y="3431611"/>
                </a:lnTo>
                <a:lnTo>
                  <a:pt x="3363046" y="3442557"/>
                </a:lnTo>
                <a:lnTo>
                  <a:pt x="3407254" y="3453066"/>
                </a:lnTo>
                <a:lnTo>
                  <a:pt x="3451598" y="3463137"/>
                </a:lnTo>
                <a:lnTo>
                  <a:pt x="3496076" y="3472768"/>
                </a:lnTo>
                <a:lnTo>
                  <a:pt x="3540683" y="3481957"/>
                </a:lnTo>
                <a:lnTo>
                  <a:pt x="3585418" y="3490701"/>
                </a:lnTo>
                <a:lnTo>
                  <a:pt x="3630276" y="3499000"/>
                </a:lnTo>
                <a:lnTo>
                  <a:pt x="3675256" y="3506851"/>
                </a:lnTo>
                <a:lnTo>
                  <a:pt x="3720354" y="3514252"/>
                </a:lnTo>
                <a:lnTo>
                  <a:pt x="3765567" y="3521201"/>
                </a:lnTo>
                <a:lnTo>
                  <a:pt x="3810892" y="3527696"/>
                </a:lnTo>
                <a:lnTo>
                  <a:pt x="3856326" y="3533736"/>
                </a:lnTo>
                <a:lnTo>
                  <a:pt x="3901866" y="3539319"/>
                </a:lnTo>
                <a:lnTo>
                  <a:pt x="3947510" y="3544442"/>
                </a:lnTo>
                <a:lnTo>
                  <a:pt x="3993254" y="3549104"/>
                </a:lnTo>
                <a:lnTo>
                  <a:pt x="4039095" y="3553303"/>
                </a:lnTo>
                <a:lnTo>
                  <a:pt x="4085030" y="3557036"/>
                </a:lnTo>
                <a:lnTo>
                  <a:pt x="4131056" y="3560303"/>
                </a:lnTo>
                <a:lnTo>
                  <a:pt x="4177171" y="3563100"/>
                </a:lnTo>
                <a:lnTo>
                  <a:pt x="4223371" y="3565427"/>
                </a:lnTo>
                <a:lnTo>
                  <a:pt x="4269653" y="3567280"/>
                </a:lnTo>
                <a:lnTo>
                  <a:pt x="4316014" y="3568659"/>
                </a:lnTo>
                <a:lnTo>
                  <a:pt x="4362452" y="3569562"/>
                </a:lnTo>
                <a:lnTo>
                  <a:pt x="4408963" y="3569986"/>
                </a:lnTo>
                <a:lnTo>
                  <a:pt x="4455545" y="3569929"/>
                </a:lnTo>
                <a:lnTo>
                  <a:pt x="4502194" y="3569390"/>
                </a:lnTo>
                <a:lnTo>
                  <a:pt x="4548907" y="3568367"/>
                </a:lnTo>
                <a:lnTo>
                  <a:pt x="4595682" y="3566858"/>
                </a:lnTo>
                <a:lnTo>
                  <a:pt x="4642515" y="3564860"/>
                </a:lnTo>
                <a:lnTo>
                  <a:pt x="4689403" y="3562373"/>
                </a:lnTo>
                <a:lnTo>
                  <a:pt x="4736344" y="3559393"/>
                </a:lnTo>
                <a:lnTo>
                  <a:pt x="4783335" y="3555920"/>
                </a:lnTo>
                <a:lnTo>
                  <a:pt x="4830371" y="3551951"/>
                </a:lnTo>
                <a:lnTo>
                  <a:pt x="4877452" y="3547484"/>
                </a:lnTo>
                <a:lnTo>
                  <a:pt x="4924573" y="3542517"/>
                </a:lnTo>
                <a:lnTo>
                  <a:pt x="4969946" y="3537256"/>
                </a:lnTo>
              </a:path>
            </a:pathLst>
          </a:custGeom>
          <a:ln w="29391">
            <a:solidFill>
              <a:srgbClr val="F26B36"/>
            </a:solidFill>
          </a:ln>
        </p:spPr>
        <p:txBody>
          <a:bodyPr wrap="square" lIns="0" tIns="0" rIns="0" bIns="0" rtlCol="0"/>
          <a:lstStyle/>
          <a:p>
            <a:endParaRPr/>
          </a:p>
        </p:txBody>
      </p:sp>
      <p:sp>
        <p:nvSpPr>
          <p:cNvPr id="7" name="object 7"/>
          <p:cNvSpPr/>
          <p:nvPr>
            <p:custDataLst>
              <p:tags r:id="rId3"/>
            </p:custDataLst>
          </p:nvPr>
        </p:nvSpPr>
        <p:spPr>
          <a:xfrm>
            <a:off x="16770951" y="2167431"/>
            <a:ext cx="3333750" cy="964565"/>
          </a:xfrm>
          <a:custGeom>
            <a:avLst/>
            <a:gdLst/>
            <a:ahLst/>
            <a:cxnLst/>
            <a:rect l="l" t="t" r="r" b="b"/>
            <a:pathLst>
              <a:path w="3333750" h="964564">
                <a:moveTo>
                  <a:pt x="3333147" y="31831"/>
                </a:moveTo>
                <a:lnTo>
                  <a:pt x="3277997" y="25543"/>
                </a:lnTo>
                <a:lnTo>
                  <a:pt x="3232253" y="20881"/>
                </a:lnTo>
                <a:lnTo>
                  <a:pt x="3186412" y="16682"/>
                </a:lnTo>
                <a:lnTo>
                  <a:pt x="3140477" y="12949"/>
                </a:lnTo>
                <a:lnTo>
                  <a:pt x="3094451" y="9683"/>
                </a:lnTo>
                <a:lnTo>
                  <a:pt x="3048336" y="6885"/>
                </a:lnTo>
                <a:lnTo>
                  <a:pt x="3002136" y="4559"/>
                </a:lnTo>
                <a:lnTo>
                  <a:pt x="2955854" y="2705"/>
                </a:lnTo>
                <a:lnTo>
                  <a:pt x="2909492" y="1326"/>
                </a:lnTo>
                <a:lnTo>
                  <a:pt x="2863055" y="423"/>
                </a:lnTo>
                <a:lnTo>
                  <a:pt x="2816543" y="0"/>
                </a:lnTo>
                <a:lnTo>
                  <a:pt x="2769962" y="56"/>
                </a:lnTo>
                <a:lnTo>
                  <a:pt x="2723313" y="595"/>
                </a:lnTo>
                <a:lnTo>
                  <a:pt x="2676600" y="1618"/>
                </a:lnTo>
                <a:lnTo>
                  <a:pt x="2629825" y="3128"/>
                </a:lnTo>
                <a:lnTo>
                  <a:pt x="2582992" y="5125"/>
                </a:lnTo>
                <a:lnTo>
                  <a:pt x="2536104" y="7613"/>
                </a:lnTo>
                <a:lnTo>
                  <a:pt x="2489163" y="10593"/>
                </a:lnTo>
                <a:lnTo>
                  <a:pt x="2442172" y="14066"/>
                </a:lnTo>
                <a:lnTo>
                  <a:pt x="2395135" y="18035"/>
                </a:lnTo>
                <a:lnTo>
                  <a:pt x="2348055" y="22502"/>
                </a:lnTo>
                <a:lnTo>
                  <a:pt x="2300934" y="27469"/>
                </a:lnTo>
                <a:lnTo>
                  <a:pt x="2253776" y="32937"/>
                </a:lnTo>
                <a:lnTo>
                  <a:pt x="2206583" y="38908"/>
                </a:lnTo>
                <a:lnTo>
                  <a:pt x="2159358" y="45385"/>
                </a:lnTo>
                <a:lnTo>
                  <a:pt x="2112105" y="52369"/>
                </a:lnTo>
                <a:lnTo>
                  <a:pt x="2064826" y="59863"/>
                </a:lnTo>
                <a:lnTo>
                  <a:pt x="2017525" y="67867"/>
                </a:lnTo>
                <a:lnTo>
                  <a:pt x="1970204" y="76385"/>
                </a:lnTo>
                <a:lnTo>
                  <a:pt x="1922866" y="85417"/>
                </a:lnTo>
                <a:lnTo>
                  <a:pt x="1875515" y="94966"/>
                </a:lnTo>
                <a:lnTo>
                  <a:pt x="1828153" y="105034"/>
                </a:lnTo>
                <a:lnTo>
                  <a:pt x="1778266" y="116207"/>
                </a:lnTo>
                <a:lnTo>
                  <a:pt x="1728538" y="127934"/>
                </a:lnTo>
                <a:lnTo>
                  <a:pt x="1678973" y="140213"/>
                </a:lnTo>
                <a:lnTo>
                  <a:pt x="1629577" y="153042"/>
                </a:lnTo>
                <a:lnTo>
                  <a:pt x="1580353" y="166419"/>
                </a:lnTo>
                <a:lnTo>
                  <a:pt x="1531305" y="180342"/>
                </a:lnTo>
                <a:lnTo>
                  <a:pt x="1482439" y="194810"/>
                </a:lnTo>
                <a:lnTo>
                  <a:pt x="1433759" y="209819"/>
                </a:lnTo>
                <a:lnTo>
                  <a:pt x="1385268" y="225369"/>
                </a:lnTo>
                <a:lnTo>
                  <a:pt x="1336971" y="241456"/>
                </a:lnTo>
                <a:lnTo>
                  <a:pt x="1288873" y="258079"/>
                </a:lnTo>
                <a:lnTo>
                  <a:pt x="1240978" y="275236"/>
                </a:lnTo>
                <a:lnTo>
                  <a:pt x="1193290" y="292924"/>
                </a:lnTo>
                <a:lnTo>
                  <a:pt x="1145814" y="311143"/>
                </a:lnTo>
                <a:lnTo>
                  <a:pt x="1098554" y="329889"/>
                </a:lnTo>
                <a:lnTo>
                  <a:pt x="1051514" y="349160"/>
                </a:lnTo>
                <a:lnTo>
                  <a:pt x="1004699" y="368955"/>
                </a:lnTo>
                <a:lnTo>
                  <a:pt x="958113" y="389272"/>
                </a:lnTo>
                <a:lnTo>
                  <a:pt x="911761" y="410108"/>
                </a:lnTo>
                <a:lnTo>
                  <a:pt x="865646" y="431462"/>
                </a:lnTo>
                <a:lnTo>
                  <a:pt x="819773" y="453330"/>
                </a:lnTo>
                <a:lnTo>
                  <a:pt x="774147" y="475713"/>
                </a:lnTo>
                <a:lnTo>
                  <a:pt x="728772" y="498606"/>
                </a:lnTo>
                <a:lnTo>
                  <a:pt x="683652" y="522009"/>
                </a:lnTo>
                <a:lnTo>
                  <a:pt x="638792" y="545918"/>
                </a:lnTo>
                <a:lnTo>
                  <a:pt x="594195" y="570333"/>
                </a:lnTo>
                <a:lnTo>
                  <a:pt x="549867" y="595251"/>
                </a:lnTo>
                <a:lnTo>
                  <a:pt x="505811" y="620671"/>
                </a:lnTo>
                <a:lnTo>
                  <a:pt x="462033" y="646589"/>
                </a:lnTo>
                <a:lnTo>
                  <a:pt x="418536" y="673004"/>
                </a:lnTo>
                <a:lnTo>
                  <a:pt x="375324" y="699913"/>
                </a:lnTo>
                <a:lnTo>
                  <a:pt x="332403" y="727316"/>
                </a:lnTo>
                <a:lnTo>
                  <a:pt x="289776" y="755210"/>
                </a:lnTo>
                <a:lnTo>
                  <a:pt x="247448" y="783592"/>
                </a:lnTo>
                <a:lnTo>
                  <a:pt x="205424" y="812461"/>
                </a:lnTo>
                <a:lnTo>
                  <a:pt x="163706" y="841814"/>
                </a:lnTo>
                <a:lnTo>
                  <a:pt x="122301" y="871651"/>
                </a:lnTo>
                <a:lnTo>
                  <a:pt x="81212" y="901967"/>
                </a:lnTo>
                <a:lnTo>
                  <a:pt x="40443" y="932763"/>
                </a:lnTo>
                <a:lnTo>
                  <a:pt x="0" y="964034"/>
                </a:lnTo>
              </a:path>
            </a:pathLst>
          </a:custGeom>
          <a:ln w="29391">
            <a:solidFill>
              <a:srgbClr val="F26B36"/>
            </a:solidFill>
          </a:ln>
        </p:spPr>
        <p:txBody>
          <a:bodyPr wrap="square" lIns="0" tIns="0" rIns="0" bIns="0" rtlCol="0"/>
          <a:lstStyle/>
          <a:p>
            <a:endParaRPr/>
          </a:p>
        </p:txBody>
      </p:sp>
      <p:grpSp>
        <p:nvGrpSpPr>
          <p:cNvPr id="8" name="object 8"/>
          <p:cNvGrpSpPr/>
          <p:nvPr>
            <p:custDataLst>
              <p:tags r:id="rId4"/>
            </p:custDataLst>
          </p:nvPr>
        </p:nvGrpSpPr>
        <p:grpSpPr>
          <a:xfrm>
            <a:off x="2862035" y="1317893"/>
            <a:ext cx="394970" cy="577850"/>
            <a:chOff x="2862035" y="1317893"/>
            <a:chExt cx="394970" cy="577850"/>
          </a:xfrm>
        </p:grpSpPr>
        <p:sp>
          <p:nvSpPr>
            <p:cNvPr id="9" name="object 9"/>
            <p:cNvSpPr/>
            <p:nvPr/>
          </p:nvSpPr>
          <p:spPr>
            <a:xfrm>
              <a:off x="3058807" y="1380927"/>
              <a:ext cx="1270" cy="635"/>
            </a:xfrm>
            <a:custGeom>
              <a:avLst/>
              <a:gdLst/>
              <a:ahLst/>
              <a:cxnLst/>
              <a:rect l="l" t="t" r="r" b="b"/>
              <a:pathLst>
                <a:path w="1269" h="634">
                  <a:moveTo>
                    <a:pt x="889" y="0"/>
                  </a:moveTo>
                  <a:lnTo>
                    <a:pt x="0" y="0"/>
                  </a:lnTo>
                  <a:lnTo>
                    <a:pt x="0" y="444"/>
                  </a:lnTo>
                  <a:lnTo>
                    <a:pt x="889" y="444"/>
                  </a:lnTo>
                  <a:lnTo>
                    <a:pt x="889" y="0"/>
                  </a:lnTo>
                  <a:close/>
                </a:path>
              </a:pathLst>
            </a:custGeom>
            <a:solidFill>
              <a:srgbClr val="BB192E"/>
            </a:solidFill>
          </p:spPr>
          <p:txBody>
            <a:bodyPr wrap="square" lIns="0" tIns="0" rIns="0" bIns="0" rtlCol="0"/>
            <a:lstStyle/>
            <a:p>
              <a:endParaRPr/>
            </a:p>
          </p:txBody>
        </p:sp>
        <p:sp>
          <p:nvSpPr>
            <p:cNvPr id="10" name="object 10"/>
            <p:cNvSpPr/>
            <p:nvPr/>
          </p:nvSpPr>
          <p:spPr>
            <a:xfrm>
              <a:off x="2862035" y="1317893"/>
              <a:ext cx="394970" cy="454659"/>
            </a:xfrm>
            <a:custGeom>
              <a:avLst/>
              <a:gdLst/>
              <a:ahLst/>
              <a:cxnLst/>
              <a:rect l="l" t="t" r="r" b="b"/>
              <a:pathLst>
                <a:path w="394970" h="454660">
                  <a:moveTo>
                    <a:pt x="197665" y="0"/>
                  </a:moveTo>
                  <a:lnTo>
                    <a:pt x="196775" y="0"/>
                  </a:lnTo>
                  <a:lnTo>
                    <a:pt x="152219" y="2995"/>
                  </a:lnTo>
                  <a:lnTo>
                    <a:pt x="113910" y="12038"/>
                  </a:lnTo>
                  <a:lnTo>
                    <a:pt x="55052" y="48626"/>
                  </a:lnTo>
                  <a:lnTo>
                    <a:pt x="29706" y="83991"/>
                  </a:lnTo>
                  <a:lnTo>
                    <a:pt x="13070" y="127539"/>
                  </a:lnTo>
                  <a:lnTo>
                    <a:pt x="3661" y="178902"/>
                  </a:lnTo>
                  <a:lnTo>
                    <a:pt x="0" y="237710"/>
                  </a:lnTo>
                  <a:lnTo>
                    <a:pt x="603" y="303592"/>
                  </a:lnTo>
                  <a:lnTo>
                    <a:pt x="5591" y="450089"/>
                  </a:lnTo>
                  <a:lnTo>
                    <a:pt x="5713" y="454122"/>
                  </a:lnTo>
                  <a:lnTo>
                    <a:pt x="70120" y="454174"/>
                  </a:lnTo>
                  <a:lnTo>
                    <a:pt x="70287" y="453954"/>
                  </a:lnTo>
                  <a:lnTo>
                    <a:pt x="72882" y="450089"/>
                  </a:lnTo>
                  <a:lnTo>
                    <a:pt x="80175" y="440192"/>
                  </a:lnTo>
                  <a:lnTo>
                    <a:pt x="106862" y="410511"/>
                  </a:lnTo>
                  <a:lnTo>
                    <a:pt x="145794" y="381339"/>
                  </a:lnTo>
                  <a:lnTo>
                    <a:pt x="169986" y="371130"/>
                  </a:lnTo>
                  <a:lnTo>
                    <a:pt x="67428" y="371130"/>
                  </a:lnTo>
                  <a:lnTo>
                    <a:pt x="63628" y="270483"/>
                  </a:lnTo>
                  <a:lnTo>
                    <a:pt x="63545" y="214996"/>
                  </a:lnTo>
                  <a:lnTo>
                    <a:pt x="68394" y="167171"/>
                  </a:lnTo>
                  <a:lnTo>
                    <a:pt x="80143" y="127511"/>
                  </a:lnTo>
                  <a:lnTo>
                    <a:pt x="118736" y="82017"/>
                  </a:lnTo>
                  <a:lnTo>
                    <a:pt x="166575" y="65544"/>
                  </a:lnTo>
                  <a:lnTo>
                    <a:pt x="196775" y="63474"/>
                  </a:lnTo>
                  <a:lnTo>
                    <a:pt x="196775" y="63034"/>
                  </a:lnTo>
                  <a:lnTo>
                    <a:pt x="349663" y="63034"/>
                  </a:lnTo>
                  <a:lnTo>
                    <a:pt x="339336" y="48626"/>
                  </a:lnTo>
                  <a:lnTo>
                    <a:pt x="312781" y="27220"/>
                  </a:lnTo>
                  <a:lnTo>
                    <a:pt x="280481" y="12038"/>
                  </a:lnTo>
                  <a:lnTo>
                    <a:pt x="242190" y="2995"/>
                  </a:lnTo>
                  <a:lnTo>
                    <a:pt x="197665" y="0"/>
                  </a:lnTo>
                  <a:close/>
                </a:path>
                <a:path w="394970" h="454660">
                  <a:moveTo>
                    <a:pt x="323015" y="367056"/>
                  </a:moveTo>
                  <a:lnTo>
                    <a:pt x="197550" y="367056"/>
                  </a:lnTo>
                  <a:lnTo>
                    <a:pt x="224247" y="371054"/>
                  </a:lnTo>
                  <a:lnTo>
                    <a:pt x="248608" y="381339"/>
                  </a:lnTo>
                  <a:lnTo>
                    <a:pt x="287579" y="410511"/>
                  </a:lnTo>
                  <a:lnTo>
                    <a:pt x="314242" y="440192"/>
                  </a:lnTo>
                  <a:lnTo>
                    <a:pt x="324269" y="454174"/>
                  </a:lnTo>
                  <a:lnTo>
                    <a:pt x="388728" y="454122"/>
                  </a:lnTo>
                  <a:lnTo>
                    <a:pt x="391545" y="371130"/>
                  </a:lnTo>
                  <a:lnTo>
                    <a:pt x="326960" y="371130"/>
                  </a:lnTo>
                  <a:lnTo>
                    <a:pt x="323015" y="367056"/>
                  </a:lnTo>
                  <a:close/>
                </a:path>
                <a:path w="394970" h="454660">
                  <a:moveTo>
                    <a:pt x="197550" y="303153"/>
                  </a:moveTo>
                  <a:lnTo>
                    <a:pt x="196891" y="303153"/>
                  </a:lnTo>
                  <a:lnTo>
                    <a:pt x="148896" y="312645"/>
                  </a:lnTo>
                  <a:lnTo>
                    <a:pt x="109224" y="334129"/>
                  </a:lnTo>
                  <a:lnTo>
                    <a:pt x="81021" y="357120"/>
                  </a:lnTo>
                  <a:lnTo>
                    <a:pt x="67428" y="371130"/>
                  </a:lnTo>
                  <a:lnTo>
                    <a:pt x="169986" y="371130"/>
                  </a:lnTo>
                  <a:lnTo>
                    <a:pt x="170165" y="371054"/>
                  </a:lnTo>
                  <a:lnTo>
                    <a:pt x="196891" y="367056"/>
                  </a:lnTo>
                  <a:lnTo>
                    <a:pt x="323015" y="367056"/>
                  </a:lnTo>
                  <a:lnTo>
                    <a:pt x="313391" y="357120"/>
                  </a:lnTo>
                  <a:lnTo>
                    <a:pt x="285190" y="334129"/>
                  </a:lnTo>
                  <a:lnTo>
                    <a:pt x="245522" y="312645"/>
                  </a:lnTo>
                  <a:lnTo>
                    <a:pt x="197550" y="303153"/>
                  </a:lnTo>
                  <a:close/>
                </a:path>
                <a:path w="394970" h="454660">
                  <a:moveTo>
                    <a:pt x="349663" y="63034"/>
                  </a:moveTo>
                  <a:lnTo>
                    <a:pt x="197665" y="63034"/>
                  </a:lnTo>
                  <a:lnTo>
                    <a:pt x="197665" y="63474"/>
                  </a:lnTo>
                  <a:lnTo>
                    <a:pt x="227832" y="65544"/>
                  </a:lnTo>
                  <a:lnTo>
                    <a:pt x="253779" y="71708"/>
                  </a:lnTo>
                  <a:lnTo>
                    <a:pt x="293683" y="96520"/>
                  </a:lnTo>
                  <a:lnTo>
                    <a:pt x="326027" y="167171"/>
                  </a:lnTo>
                  <a:lnTo>
                    <a:pt x="330874" y="214996"/>
                  </a:lnTo>
                  <a:lnTo>
                    <a:pt x="330813" y="270483"/>
                  </a:lnTo>
                  <a:lnTo>
                    <a:pt x="326960" y="371130"/>
                  </a:lnTo>
                  <a:lnTo>
                    <a:pt x="391545" y="371130"/>
                  </a:lnTo>
                  <a:lnTo>
                    <a:pt x="393841" y="303153"/>
                  </a:lnTo>
                  <a:lnTo>
                    <a:pt x="394416" y="237710"/>
                  </a:lnTo>
                  <a:lnTo>
                    <a:pt x="390738" y="178902"/>
                  </a:lnTo>
                  <a:lnTo>
                    <a:pt x="381311" y="127511"/>
                  </a:lnTo>
                  <a:lnTo>
                    <a:pt x="364682" y="83991"/>
                  </a:lnTo>
                  <a:lnTo>
                    <a:pt x="349663" y="63034"/>
                  </a:lnTo>
                  <a:close/>
                </a:path>
              </a:pathLst>
            </a:custGeom>
            <a:solidFill>
              <a:srgbClr val="BC1B2E"/>
            </a:solidFill>
          </p:spPr>
          <p:txBody>
            <a:bodyPr wrap="square" lIns="0" tIns="0" rIns="0" bIns="0" rtlCol="0"/>
            <a:lstStyle/>
            <a:p>
              <a:endParaRPr/>
            </a:p>
          </p:txBody>
        </p:sp>
        <p:pic>
          <p:nvPicPr>
            <p:cNvPr id="11" name="object 11"/>
            <p:cNvPicPr/>
            <p:nvPr/>
          </p:nvPicPr>
          <p:blipFill>
            <a:blip r:embed="rId35" cstate="print"/>
            <a:stretch>
              <a:fillRect/>
            </a:stretch>
          </p:blipFill>
          <p:spPr>
            <a:xfrm>
              <a:off x="2996906" y="1748141"/>
              <a:ext cx="124675" cy="147136"/>
            </a:xfrm>
            <a:prstGeom prst="rect">
              <a:avLst/>
            </a:prstGeom>
          </p:spPr>
        </p:pic>
      </p:grpSp>
      <p:sp>
        <p:nvSpPr>
          <p:cNvPr id="12" name="object 12"/>
          <p:cNvSpPr/>
          <p:nvPr>
            <p:custDataLst>
              <p:tags r:id="rId5"/>
            </p:custDataLst>
          </p:nvPr>
        </p:nvSpPr>
        <p:spPr>
          <a:xfrm>
            <a:off x="1594215" y="1316162"/>
            <a:ext cx="384810" cy="455930"/>
          </a:xfrm>
          <a:custGeom>
            <a:avLst/>
            <a:gdLst/>
            <a:ahLst/>
            <a:cxnLst/>
            <a:rect l="l" t="t" r="r" b="b"/>
            <a:pathLst>
              <a:path w="384810" h="455930">
                <a:moveTo>
                  <a:pt x="192119" y="0"/>
                </a:moveTo>
                <a:lnTo>
                  <a:pt x="143312" y="4778"/>
                </a:lnTo>
                <a:lnTo>
                  <a:pt x="101024" y="18780"/>
                </a:lnTo>
                <a:lnTo>
                  <a:pt x="65616" y="41507"/>
                </a:lnTo>
                <a:lnTo>
                  <a:pt x="37450" y="72462"/>
                </a:lnTo>
                <a:lnTo>
                  <a:pt x="16884" y="111144"/>
                </a:lnTo>
                <a:lnTo>
                  <a:pt x="4281" y="157057"/>
                </a:lnTo>
                <a:lnTo>
                  <a:pt x="0" y="209700"/>
                </a:lnTo>
                <a:lnTo>
                  <a:pt x="0" y="455766"/>
                </a:lnTo>
                <a:lnTo>
                  <a:pt x="64238" y="455766"/>
                </a:lnTo>
                <a:lnTo>
                  <a:pt x="64238" y="329707"/>
                </a:lnTo>
                <a:lnTo>
                  <a:pt x="384239" y="329707"/>
                </a:lnTo>
                <a:lnTo>
                  <a:pt x="384239" y="266672"/>
                </a:lnTo>
                <a:lnTo>
                  <a:pt x="64238" y="266672"/>
                </a:lnTo>
                <a:lnTo>
                  <a:pt x="64238" y="209700"/>
                </a:lnTo>
                <a:lnTo>
                  <a:pt x="69742" y="159008"/>
                </a:lnTo>
                <a:lnTo>
                  <a:pt x="85863" y="118063"/>
                </a:lnTo>
                <a:lnTo>
                  <a:pt x="112022" y="87736"/>
                </a:lnTo>
                <a:lnTo>
                  <a:pt x="147634" y="68900"/>
                </a:lnTo>
                <a:lnTo>
                  <a:pt x="192119" y="62427"/>
                </a:lnTo>
                <a:lnTo>
                  <a:pt x="337658" y="62427"/>
                </a:lnTo>
                <a:lnTo>
                  <a:pt x="318622" y="41507"/>
                </a:lnTo>
                <a:lnTo>
                  <a:pt x="283215" y="18780"/>
                </a:lnTo>
                <a:lnTo>
                  <a:pt x="240927" y="4778"/>
                </a:lnTo>
                <a:lnTo>
                  <a:pt x="192119" y="0"/>
                </a:lnTo>
                <a:close/>
              </a:path>
              <a:path w="384810" h="455930">
                <a:moveTo>
                  <a:pt x="384239" y="329707"/>
                </a:moveTo>
                <a:lnTo>
                  <a:pt x="320000" y="329707"/>
                </a:lnTo>
                <a:lnTo>
                  <a:pt x="320000" y="455766"/>
                </a:lnTo>
                <a:lnTo>
                  <a:pt x="384239" y="455766"/>
                </a:lnTo>
                <a:lnTo>
                  <a:pt x="384239" y="329707"/>
                </a:lnTo>
                <a:close/>
              </a:path>
              <a:path w="384810" h="455930">
                <a:moveTo>
                  <a:pt x="337658" y="62427"/>
                </a:moveTo>
                <a:lnTo>
                  <a:pt x="192119" y="62427"/>
                </a:lnTo>
                <a:lnTo>
                  <a:pt x="236604" y="68900"/>
                </a:lnTo>
                <a:lnTo>
                  <a:pt x="272217" y="87736"/>
                </a:lnTo>
                <a:lnTo>
                  <a:pt x="298375" y="118063"/>
                </a:lnTo>
                <a:lnTo>
                  <a:pt x="314497" y="159008"/>
                </a:lnTo>
                <a:lnTo>
                  <a:pt x="320000" y="209700"/>
                </a:lnTo>
                <a:lnTo>
                  <a:pt x="320000" y="266672"/>
                </a:lnTo>
                <a:lnTo>
                  <a:pt x="384239" y="266672"/>
                </a:lnTo>
                <a:lnTo>
                  <a:pt x="384239" y="209700"/>
                </a:lnTo>
                <a:lnTo>
                  <a:pt x="379958" y="157057"/>
                </a:lnTo>
                <a:lnTo>
                  <a:pt x="367354" y="111144"/>
                </a:lnTo>
                <a:lnTo>
                  <a:pt x="346789" y="72462"/>
                </a:lnTo>
                <a:lnTo>
                  <a:pt x="337658" y="62427"/>
                </a:lnTo>
                <a:close/>
              </a:path>
            </a:pathLst>
          </a:custGeom>
          <a:solidFill>
            <a:srgbClr val="323E44"/>
          </a:solidFill>
        </p:spPr>
        <p:txBody>
          <a:bodyPr wrap="square" lIns="0" tIns="0" rIns="0" bIns="0" rtlCol="0"/>
          <a:lstStyle/>
          <a:p>
            <a:endParaRPr/>
          </a:p>
        </p:txBody>
      </p:sp>
      <p:sp>
        <p:nvSpPr>
          <p:cNvPr id="13" name="object 13"/>
          <p:cNvSpPr/>
          <p:nvPr>
            <p:custDataLst>
              <p:tags r:id="rId6"/>
            </p:custDataLst>
          </p:nvPr>
        </p:nvSpPr>
        <p:spPr>
          <a:xfrm>
            <a:off x="2117064" y="1323447"/>
            <a:ext cx="285750" cy="448309"/>
          </a:xfrm>
          <a:custGeom>
            <a:avLst/>
            <a:gdLst/>
            <a:ahLst/>
            <a:cxnLst/>
            <a:rect l="l" t="t" r="r" b="b"/>
            <a:pathLst>
              <a:path w="285750" h="448310">
                <a:moveTo>
                  <a:pt x="285470" y="386080"/>
                </a:moveTo>
                <a:lnTo>
                  <a:pt x="64249" y="386080"/>
                </a:lnTo>
                <a:lnTo>
                  <a:pt x="64249" y="0"/>
                </a:lnTo>
                <a:lnTo>
                  <a:pt x="0" y="0"/>
                </a:lnTo>
                <a:lnTo>
                  <a:pt x="0" y="386080"/>
                </a:lnTo>
                <a:lnTo>
                  <a:pt x="0" y="448310"/>
                </a:lnTo>
                <a:lnTo>
                  <a:pt x="285470" y="448310"/>
                </a:lnTo>
                <a:lnTo>
                  <a:pt x="285470" y="386080"/>
                </a:lnTo>
                <a:close/>
              </a:path>
            </a:pathLst>
          </a:custGeom>
          <a:solidFill>
            <a:srgbClr val="323E44"/>
          </a:solidFill>
        </p:spPr>
        <p:txBody>
          <a:bodyPr wrap="square" lIns="0" tIns="0" rIns="0" bIns="0" rtlCol="0"/>
          <a:lstStyle/>
          <a:p>
            <a:endParaRPr/>
          </a:p>
        </p:txBody>
      </p:sp>
      <p:sp>
        <p:nvSpPr>
          <p:cNvPr id="14" name="object 14"/>
          <p:cNvSpPr/>
          <p:nvPr>
            <p:custDataLst>
              <p:tags r:id="rId7"/>
            </p:custDataLst>
          </p:nvPr>
        </p:nvSpPr>
        <p:spPr>
          <a:xfrm>
            <a:off x="2430284" y="1323638"/>
            <a:ext cx="348615" cy="448309"/>
          </a:xfrm>
          <a:custGeom>
            <a:avLst/>
            <a:gdLst/>
            <a:ahLst/>
            <a:cxnLst/>
            <a:rect l="l" t="t" r="r" b="b"/>
            <a:pathLst>
              <a:path w="348614" h="448310">
                <a:moveTo>
                  <a:pt x="348500" y="0"/>
                </a:moveTo>
                <a:lnTo>
                  <a:pt x="0" y="0"/>
                </a:lnTo>
                <a:lnTo>
                  <a:pt x="0" y="62230"/>
                </a:lnTo>
                <a:lnTo>
                  <a:pt x="141224" y="62230"/>
                </a:lnTo>
                <a:lnTo>
                  <a:pt x="141224" y="448310"/>
                </a:lnTo>
                <a:lnTo>
                  <a:pt x="206679" y="448310"/>
                </a:lnTo>
                <a:lnTo>
                  <a:pt x="206679" y="62230"/>
                </a:lnTo>
                <a:lnTo>
                  <a:pt x="348500" y="62230"/>
                </a:lnTo>
                <a:lnTo>
                  <a:pt x="348500" y="0"/>
                </a:lnTo>
                <a:close/>
              </a:path>
            </a:pathLst>
          </a:custGeom>
          <a:solidFill>
            <a:srgbClr val="323E44"/>
          </a:solidFill>
        </p:spPr>
        <p:txBody>
          <a:bodyPr wrap="square" lIns="0" tIns="0" rIns="0" bIns="0" rtlCol="0"/>
          <a:lstStyle/>
          <a:p>
            <a:endParaRPr/>
          </a:p>
        </p:txBody>
      </p:sp>
      <p:sp>
        <p:nvSpPr>
          <p:cNvPr id="15" name="object 15"/>
          <p:cNvSpPr/>
          <p:nvPr>
            <p:custDataLst>
              <p:tags r:id="rId8"/>
            </p:custDataLst>
          </p:nvPr>
        </p:nvSpPr>
        <p:spPr>
          <a:xfrm>
            <a:off x="3393783" y="1323447"/>
            <a:ext cx="285750" cy="448309"/>
          </a:xfrm>
          <a:custGeom>
            <a:avLst/>
            <a:gdLst/>
            <a:ahLst/>
            <a:cxnLst/>
            <a:rect l="l" t="t" r="r" b="b"/>
            <a:pathLst>
              <a:path w="285750" h="448310">
                <a:moveTo>
                  <a:pt x="285457" y="386080"/>
                </a:moveTo>
                <a:lnTo>
                  <a:pt x="64249" y="386080"/>
                </a:lnTo>
                <a:lnTo>
                  <a:pt x="64249" y="0"/>
                </a:lnTo>
                <a:lnTo>
                  <a:pt x="0" y="0"/>
                </a:lnTo>
                <a:lnTo>
                  <a:pt x="0" y="386080"/>
                </a:lnTo>
                <a:lnTo>
                  <a:pt x="0" y="448310"/>
                </a:lnTo>
                <a:lnTo>
                  <a:pt x="285457" y="448310"/>
                </a:lnTo>
                <a:lnTo>
                  <a:pt x="285457" y="386080"/>
                </a:lnTo>
                <a:close/>
              </a:path>
            </a:pathLst>
          </a:custGeom>
          <a:solidFill>
            <a:srgbClr val="323E44"/>
          </a:solidFill>
        </p:spPr>
        <p:txBody>
          <a:bodyPr wrap="square" lIns="0" tIns="0" rIns="0" bIns="0" rtlCol="0"/>
          <a:lstStyle/>
          <a:p>
            <a:endParaRPr/>
          </a:p>
        </p:txBody>
      </p:sp>
      <p:sp>
        <p:nvSpPr>
          <p:cNvPr id="16" name="object 16"/>
          <p:cNvSpPr/>
          <p:nvPr>
            <p:custDataLst>
              <p:tags r:id="rId9"/>
            </p:custDataLst>
          </p:nvPr>
        </p:nvSpPr>
        <p:spPr>
          <a:xfrm>
            <a:off x="3789832" y="1323447"/>
            <a:ext cx="316230" cy="448309"/>
          </a:xfrm>
          <a:custGeom>
            <a:avLst/>
            <a:gdLst/>
            <a:ahLst/>
            <a:cxnLst/>
            <a:rect l="l" t="t" r="r" b="b"/>
            <a:pathLst>
              <a:path w="316229" h="448310">
                <a:moveTo>
                  <a:pt x="315772" y="386080"/>
                </a:moveTo>
                <a:lnTo>
                  <a:pt x="64236" y="386080"/>
                </a:lnTo>
                <a:lnTo>
                  <a:pt x="64236" y="250190"/>
                </a:lnTo>
                <a:lnTo>
                  <a:pt x="290309" y="250190"/>
                </a:lnTo>
                <a:lnTo>
                  <a:pt x="290309" y="187960"/>
                </a:lnTo>
                <a:lnTo>
                  <a:pt x="64236" y="187960"/>
                </a:lnTo>
                <a:lnTo>
                  <a:pt x="64236" y="62230"/>
                </a:lnTo>
                <a:lnTo>
                  <a:pt x="306679" y="62230"/>
                </a:lnTo>
                <a:lnTo>
                  <a:pt x="306679" y="0"/>
                </a:lnTo>
                <a:lnTo>
                  <a:pt x="0" y="0"/>
                </a:lnTo>
                <a:lnTo>
                  <a:pt x="0" y="62230"/>
                </a:lnTo>
                <a:lnTo>
                  <a:pt x="0" y="187960"/>
                </a:lnTo>
                <a:lnTo>
                  <a:pt x="0" y="250190"/>
                </a:lnTo>
                <a:lnTo>
                  <a:pt x="0" y="386080"/>
                </a:lnTo>
                <a:lnTo>
                  <a:pt x="0" y="448310"/>
                </a:lnTo>
                <a:lnTo>
                  <a:pt x="315772" y="448310"/>
                </a:lnTo>
                <a:lnTo>
                  <a:pt x="315772" y="386080"/>
                </a:lnTo>
                <a:close/>
              </a:path>
            </a:pathLst>
          </a:custGeom>
          <a:solidFill>
            <a:srgbClr val="323E44"/>
          </a:solidFill>
        </p:spPr>
        <p:txBody>
          <a:bodyPr wrap="square" lIns="0" tIns="0" rIns="0" bIns="0" rtlCol="0"/>
          <a:lstStyle/>
          <a:p>
            <a:endParaRPr/>
          </a:p>
        </p:txBody>
      </p:sp>
      <p:sp>
        <p:nvSpPr>
          <p:cNvPr id="17" name="object 17"/>
          <p:cNvSpPr/>
          <p:nvPr>
            <p:custDataLst>
              <p:tags r:id="rId10"/>
            </p:custDataLst>
          </p:nvPr>
        </p:nvSpPr>
        <p:spPr>
          <a:xfrm>
            <a:off x="4195221" y="1323440"/>
            <a:ext cx="400050" cy="448945"/>
          </a:xfrm>
          <a:custGeom>
            <a:avLst/>
            <a:gdLst/>
            <a:ahLst/>
            <a:cxnLst/>
            <a:rect l="l" t="t" r="r" b="b"/>
            <a:pathLst>
              <a:path w="400050" h="448944">
                <a:moveTo>
                  <a:pt x="392124" y="0"/>
                </a:moveTo>
                <a:lnTo>
                  <a:pt x="313330" y="0"/>
                </a:lnTo>
                <a:lnTo>
                  <a:pt x="199397" y="172727"/>
                </a:lnTo>
                <a:lnTo>
                  <a:pt x="86667" y="0"/>
                </a:lnTo>
                <a:lnTo>
                  <a:pt x="7874" y="0"/>
                </a:lnTo>
                <a:lnTo>
                  <a:pt x="160602" y="220611"/>
                </a:lnTo>
                <a:lnTo>
                  <a:pt x="0" y="448488"/>
                </a:lnTo>
                <a:lnTo>
                  <a:pt x="78782" y="448488"/>
                </a:lnTo>
                <a:lnTo>
                  <a:pt x="200004" y="267876"/>
                </a:lnTo>
                <a:lnTo>
                  <a:pt x="321215" y="448488"/>
                </a:lnTo>
                <a:lnTo>
                  <a:pt x="400008" y="448488"/>
                </a:lnTo>
                <a:lnTo>
                  <a:pt x="239395" y="221218"/>
                </a:lnTo>
                <a:lnTo>
                  <a:pt x="392124" y="0"/>
                </a:lnTo>
                <a:close/>
              </a:path>
            </a:pathLst>
          </a:custGeom>
          <a:solidFill>
            <a:srgbClr val="323E44"/>
          </a:solidFill>
        </p:spPr>
        <p:txBody>
          <a:bodyPr wrap="square" lIns="0" tIns="0" rIns="0" bIns="0" rtlCol="0"/>
          <a:lstStyle/>
          <a:p>
            <a:endParaRPr/>
          </a:p>
        </p:txBody>
      </p:sp>
      <p:pic>
        <p:nvPicPr>
          <p:cNvPr id="18" name="object 18"/>
          <p:cNvPicPr/>
          <p:nvPr>
            <p:custDataLst>
              <p:tags r:id="rId11"/>
            </p:custDataLst>
          </p:nvPr>
        </p:nvPicPr>
        <p:blipFill>
          <a:blip r:embed="rId36" cstate="print"/>
          <a:stretch>
            <a:fillRect/>
          </a:stretch>
        </p:blipFill>
        <p:spPr>
          <a:xfrm>
            <a:off x="2116772" y="1995659"/>
            <a:ext cx="89180" cy="105075"/>
          </a:xfrm>
          <a:prstGeom prst="rect">
            <a:avLst/>
          </a:prstGeom>
        </p:spPr>
      </p:pic>
      <p:grpSp>
        <p:nvGrpSpPr>
          <p:cNvPr id="19" name="object 19"/>
          <p:cNvGrpSpPr/>
          <p:nvPr>
            <p:custDataLst>
              <p:tags r:id="rId12"/>
            </p:custDataLst>
          </p:nvPr>
        </p:nvGrpSpPr>
        <p:grpSpPr>
          <a:xfrm>
            <a:off x="2254323" y="1993946"/>
            <a:ext cx="228600" cy="108585"/>
            <a:chOff x="2254323" y="1993946"/>
            <a:chExt cx="228600" cy="108585"/>
          </a:xfrm>
        </p:grpSpPr>
        <p:pic>
          <p:nvPicPr>
            <p:cNvPr id="20" name="object 20"/>
            <p:cNvPicPr/>
            <p:nvPr/>
          </p:nvPicPr>
          <p:blipFill>
            <a:blip r:embed="rId37" cstate="print"/>
            <a:stretch>
              <a:fillRect/>
            </a:stretch>
          </p:blipFill>
          <p:spPr>
            <a:xfrm>
              <a:off x="2254323" y="1995655"/>
              <a:ext cx="81651" cy="106206"/>
            </a:xfrm>
            <a:prstGeom prst="rect">
              <a:avLst/>
            </a:prstGeom>
          </p:spPr>
        </p:pic>
        <p:pic>
          <p:nvPicPr>
            <p:cNvPr id="21" name="object 21"/>
            <p:cNvPicPr/>
            <p:nvPr/>
          </p:nvPicPr>
          <p:blipFill>
            <a:blip r:embed="rId38" cstate="print"/>
            <a:stretch>
              <a:fillRect/>
            </a:stretch>
          </p:blipFill>
          <p:spPr>
            <a:xfrm>
              <a:off x="2378117" y="1993946"/>
              <a:ext cx="104363" cy="108488"/>
            </a:xfrm>
            <a:prstGeom prst="rect">
              <a:avLst/>
            </a:prstGeom>
          </p:spPr>
        </p:pic>
      </p:grpSp>
      <p:sp>
        <p:nvSpPr>
          <p:cNvPr id="22" name="object 22"/>
          <p:cNvSpPr/>
          <p:nvPr>
            <p:custDataLst>
              <p:tags r:id="rId13"/>
            </p:custDataLst>
          </p:nvPr>
        </p:nvSpPr>
        <p:spPr>
          <a:xfrm>
            <a:off x="2530865" y="1995656"/>
            <a:ext cx="8255" cy="105410"/>
          </a:xfrm>
          <a:custGeom>
            <a:avLst/>
            <a:gdLst/>
            <a:ahLst/>
            <a:cxnLst/>
            <a:rect l="l" t="t" r="r" b="b"/>
            <a:pathLst>
              <a:path w="8255" h="105410">
                <a:moveTo>
                  <a:pt x="8240" y="0"/>
                </a:moveTo>
                <a:lnTo>
                  <a:pt x="0" y="0"/>
                </a:lnTo>
                <a:lnTo>
                  <a:pt x="0" y="105075"/>
                </a:lnTo>
                <a:lnTo>
                  <a:pt x="8240" y="105075"/>
                </a:lnTo>
                <a:lnTo>
                  <a:pt x="8240" y="0"/>
                </a:lnTo>
                <a:close/>
              </a:path>
            </a:pathLst>
          </a:custGeom>
          <a:solidFill>
            <a:srgbClr val="323E44"/>
          </a:solidFill>
        </p:spPr>
        <p:txBody>
          <a:bodyPr wrap="square" lIns="0" tIns="0" rIns="0" bIns="0" rtlCol="0"/>
          <a:lstStyle/>
          <a:p>
            <a:endParaRPr/>
          </a:p>
        </p:txBody>
      </p:sp>
      <p:sp>
        <p:nvSpPr>
          <p:cNvPr id="23" name="object 23"/>
          <p:cNvSpPr/>
          <p:nvPr>
            <p:custDataLst>
              <p:tags r:id="rId14"/>
            </p:custDataLst>
          </p:nvPr>
        </p:nvSpPr>
        <p:spPr>
          <a:xfrm>
            <a:off x="2583243" y="1996001"/>
            <a:ext cx="80645" cy="104139"/>
          </a:xfrm>
          <a:custGeom>
            <a:avLst/>
            <a:gdLst/>
            <a:ahLst/>
            <a:cxnLst/>
            <a:rect l="l" t="t" r="r" b="b"/>
            <a:pathLst>
              <a:path w="80644" h="104139">
                <a:moveTo>
                  <a:pt x="80645" y="0"/>
                </a:moveTo>
                <a:lnTo>
                  <a:pt x="0" y="0"/>
                </a:lnTo>
                <a:lnTo>
                  <a:pt x="0" y="7620"/>
                </a:lnTo>
                <a:lnTo>
                  <a:pt x="36207" y="7620"/>
                </a:lnTo>
                <a:lnTo>
                  <a:pt x="36207" y="104140"/>
                </a:lnTo>
                <a:lnTo>
                  <a:pt x="44437" y="104140"/>
                </a:lnTo>
                <a:lnTo>
                  <a:pt x="44437" y="7620"/>
                </a:lnTo>
                <a:lnTo>
                  <a:pt x="80645" y="7620"/>
                </a:lnTo>
                <a:lnTo>
                  <a:pt x="80645" y="0"/>
                </a:lnTo>
                <a:close/>
              </a:path>
            </a:pathLst>
          </a:custGeom>
          <a:solidFill>
            <a:srgbClr val="323E44"/>
          </a:solidFill>
        </p:spPr>
        <p:txBody>
          <a:bodyPr wrap="square" lIns="0" tIns="0" rIns="0" bIns="0" rtlCol="0"/>
          <a:lstStyle/>
          <a:p>
            <a:endParaRPr/>
          </a:p>
        </p:txBody>
      </p:sp>
      <p:pic>
        <p:nvPicPr>
          <p:cNvPr id="24" name="object 24"/>
          <p:cNvPicPr/>
          <p:nvPr>
            <p:custDataLst>
              <p:tags r:id="rId15"/>
            </p:custDataLst>
          </p:nvPr>
        </p:nvPicPr>
        <p:blipFill>
          <a:blip r:embed="rId36" cstate="print"/>
          <a:stretch>
            <a:fillRect/>
          </a:stretch>
        </p:blipFill>
        <p:spPr>
          <a:xfrm>
            <a:off x="2770772" y="1995659"/>
            <a:ext cx="89180" cy="105075"/>
          </a:xfrm>
          <a:prstGeom prst="rect">
            <a:avLst/>
          </a:prstGeom>
        </p:spPr>
      </p:pic>
      <p:grpSp>
        <p:nvGrpSpPr>
          <p:cNvPr id="25" name="object 25"/>
          <p:cNvGrpSpPr/>
          <p:nvPr>
            <p:custDataLst>
              <p:tags r:id="rId16"/>
            </p:custDataLst>
          </p:nvPr>
        </p:nvGrpSpPr>
        <p:grpSpPr>
          <a:xfrm>
            <a:off x="2908330" y="1993952"/>
            <a:ext cx="189230" cy="108585"/>
            <a:chOff x="2908330" y="1993952"/>
            <a:chExt cx="189230" cy="108585"/>
          </a:xfrm>
        </p:grpSpPr>
        <p:pic>
          <p:nvPicPr>
            <p:cNvPr id="26" name="object 26"/>
            <p:cNvPicPr/>
            <p:nvPr/>
          </p:nvPicPr>
          <p:blipFill>
            <a:blip r:embed="rId39" cstate="print"/>
            <a:stretch>
              <a:fillRect/>
            </a:stretch>
          </p:blipFill>
          <p:spPr>
            <a:xfrm>
              <a:off x="2908330" y="1995656"/>
              <a:ext cx="71704" cy="105075"/>
            </a:xfrm>
            <a:prstGeom prst="rect">
              <a:avLst/>
            </a:prstGeom>
          </p:spPr>
        </p:pic>
        <p:pic>
          <p:nvPicPr>
            <p:cNvPr id="27" name="object 27"/>
            <p:cNvPicPr/>
            <p:nvPr/>
          </p:nvPicPr>
          <p:blipFill>
            <a:blip r:embed="rId40" cstate="print"/>
            <a:stretch>
              <a:fillRect/>
            </a:stretch>
          </p:blipFill>
          <p:spPr>
            <a:xfrm>
              <a:off x="3021891" y="1993952"/>
              <a:ext cx="75536" cy="108478"/>
            </a:xfrm>
            <a:prstGeom prst="rect">
              <a:avLst/>
            </a:prstGeom>
          </p:spPr>
        </p:pic>
      </p:grpSp>
      <p:pic>
        <p:nvPicPr>
          <p:cNvPr id="28" name="object 28"/>
          <p:cNvPicPr/>
          <p:nvPr>
            <p:custDataLst>
              <p:tags r:id="rId17"/>
            </p:custDataLst>
          </p:nvPr>
        </p:nvPicPr>
        <p:blipFill>
          <a:blip r:embed="rId41" cstate="print"/>
          <a:stretch>
            <a:fillRect/>
          </a:stretch>
        </p:blipFill>
        <p:spPr>
          <a:xfrm>
            <a:off x="3207437" y="1993948"/>
            <a:ext cx="88594" cy="106782"/>
          </a:xfrm>
          <a:prstGeom prst="rect">
            <a:avLst/>
          </a:prstGeom>
        </p:spPr>
      </p:pic>
      <p:pic>
        <p:nvPicPr>
          <p:cNvPr id="29" name="object 29"/>
          <p:cNvPicPr/>
          <p:nvPr>
            <p:custDataLst>
              <p:tags r:id="rId18"/>
            </p:custDataLst>
          </p:nvPr>
        </p:nvPicPr>
        <p:blipFill>
          <a:blip r:embed="rId42" cstate="print"/>
          <a:stretch>
            <a:fillRect/>
          </a:stretch>
        </p:blipFill>
        <p:spPr>
          <a:xfrm>
            <a:off x="3348106" y="1995656"/>
            <a:ext cx="69579" cy="105075"/>
          </a:xfrm>
          <a:prstGeom prst="rect">
            <a:avLst/>
          </a:prstGeom>
        </p:spPr>
      </p:pic>
      <p:pic>
        <p:nvPicPr>
          <p:cNvPr id="30" name="object 30"/>
          <p:cNvPicPr/>
          <p:nvPr>
            <p:custDataLst>
              <p:tags r:id="rId19"/>
            </p:custDataLst>
          </p:nvPr>
        </p:nvPicPr>
        <p:blipFill>
          <a:blip r:embed="rId43" cstate="print"/>
          <a:stretch>
            <a:fillRect/>
          </a:stretch>
        </p:blipFill>
        <p:spPr>
          <a:xfrm>
            <a:off x="3465791" y="1995656"/>
            <a:ext cx="69579" cy="105075"/>
          </a:xfrm>
          <a:prstGeom prst="rect">
            <a:avLst/>
          </a:prstGeom>
        </p:spPr>
      </p:pic>
      <p:pic>
        <p:nvPicPr>
          <p:cNvPr id="31" name="object 31"/>
          <p:cNvPicPr/>
          <p:nvPr>
            <p:custDataLst>
              <p:tags r:id="rId20"/>
            </p:custDataLst>
          </p:nvPr>
        </p:nvPicPr>
        <p:blipFill>
          <a:blip r:embed="rId41" cstate="print"/>
          <a:stretch>
            <a:fillRect/>
          </a:stretch>
        </p:blipFill>
        <p:spPr>
          <a:xfrm>
            <a:off x="3581485" y="1993948"/>
            <a:ext cx="88594" cy="106782"/>
          </a:xfrm>
          <a:prstGeom prst="rect">
            <a:avLst/>
          </a:prstGeom>
        </p:spPr>
      </p:pic>
      <p:sp>
        <p:nvSpPr>
          <p:cNvPr id="32" name="object 32"/>
          <p:cNvSpPr/>
          <p:nvPr>
            <p:custDataLst>
              <p:tags r:id="rId21"/>
            </p:custDataLst>
          </p:nvPr>
        </p:nvSpPr>
        <p:spPr>
          <a:xfrm>
            <a:off x="3722158" y="1995656"/>
            <a:ext cx="8255" cy="105410"/>
          </a:xfrm>
          <a:custGeom>
            <a:avLst/>
            <a:gdLst/>
            <a:ahLst/>
            <a:cxnLst/>
            <a:rect l="l" t="t" r="r" b="b"/>
            <a:pathLst>
              <a:path w="8254" h="105410">
                <a:moveTo>
                  <a:pt x="8240" y="0"/>
                </a:moveTo>
                <a:lnTo>
                  <a:pt x="0" y="0"/>
                </a:lnTo>
                <a:lnTo>
                  <a:pt x="0" y="105075"/>
                </a:lnTo>
                <a:lnTo>
                  <a:pt x="8240" y="105075"/>
                </a:lnTo>
                <a:lnTo>
                  <a:pt x="8240" y="0"/>
                </a:lnTo>
                <a:close/>
              </a:path>
            </a:pathLst>
          </a:custGeom>
          <a:solidFill>
            <a:srgbClr val="323E44"/>
          </a:solidFill>
        </p:spPr>
        <p:txBody>
          <a:bodyPr wrap="square" lIns="0" tIns="0" rIns="0" bIns="0" rtlCol="0"/>
          <a:lstStyle/>
          <a:p>
            <a:endParaRPr/>
          </a:p>
        </p:txBody>
      </p:sp>
      <p:pic>
        <p:nvPicPr>
          <p:cNvPr id="33" name="object 33"/>
          <p:cNvPicPr/>
          <p:nvPr>
            <p:custDataLst>
              <p:tags r:id="rId22"/>
            </p:custDataLst>
          </p:nvPr>
        </p:nvPicPr>
        <p:blipFill>
          <a:blip r:embed="rId37" cstate="print"/>
          <a:stretch>
            <a:fillRect/>
          </a:stretch>
        </p:blipFill>
        <p:spPr>
          <a:xfrm>
            <a:off x="3785472" y="1995655"/>
            <a:ext cx="81651" cy="106206"/>
          </a:xfrm>
          <a:prstGeom prst="rect">
            <a:avLst/>
          </a:prstGeom>
        </p:spPr>
      </p:pic>
      <p:grpSp>
        <p:nvGrpSpPr>
          <p:cNvPr id="34" name="object 34"/>
          <p:cNvGrpSpPr/>
          <p:nvPr>
            <p:custDataLst>
              <p:tags r:id="rId23"/>
            </p:custDataLst>
          </p:nvPr>
        </p:nvGrpSpPr>
        <p:grpSpPr>
          <a:xfrm>
            <a:off x="3915941" y="1993952"/>
            <a:ext cx="189230" cy="108585"/>
            <a:chOff x="3915941" y="1993952"/>
            <a:chExt cx="189230" cy="108585"/>
          </a:xfrm>
        </p:grpSpPr>
        <p:pic>
          <p:nvPicPr>
            <p:cNvPr id="35" name="object 35"/>
            <p:cNvPicPr/>
            <p:nvPr/>
          </p:nvPicPr>
          <p:blipFill>
            <a:blip r:embed="rId44" cstate="print"/>
            <a:stretch>
              <a:fillRect/>
            </a:stretch>
          </p:blipFill>
          <p:spPr>
            <a:xfrm>
              <a:off x="3915941" y="1995656"/>
              <a:ext cx="71704" cy="105075"/>
            </a:xfrm>
            <a:prstGeom prst="rect">
              <a:avLst/>
            </a:prstGeom>
          </p:spPr>
        </p:pic>
        <p:pic>
          <p:nvPicPr>
            <p:cNvPr id="36" name="object 36"/>
            <p:cNvPicPr/>
            <p:nvPr/>
          </p:nvPicPr>
          <p:blipFill>
            <a:blip r:embed="rId45" cstate="print"/>
            <a:stretch>
              <a:fillRect/>
            </a:stretch>
          </p:blipFill>
          <p:spPr>
            <a:xfrm>
              <a:off x="4029501" y="1993952"/>
              <a:ext cx="75536" cy="108478"/>
            </a:xfrm>
            <a:prstGeom prst="rect">
              <a:avLst/>
            </a:prstGeom>
          </p:spPr>
        </p:pic>
      </p:grpSp>
      <p:sp>
        <p:nvSpPr>
          <p:cNvPr id="37" name="object 37"/>
          <p:cNvSpPr/>
          <p:nvPr>
            <p:custDataLst>
              <p:tags r:id="rId24"/>
            </p:custDataLst>
          </p:nvPr>
        </p:nvSpPr>
        <p:spPr>
          <a:xfrm>
            <a:off x="1726626" y="7766281"/>
            <a:ext cx="2227580" cy="2301875"/>
          </a:xfrm>
          <a:custGeom>
            <a:avLst/>
            <a:gdLst/>
            <a:ahLst/>
            <a:cxnLst/>
            <a:rect l="l" t="t" r="r" b="b"/>
            <a:pathLst>
              <a:path w="2227579" h="2301875">
                <a:moveTo>
                  <a:pt x="0" y="2301689"/>
                </a:moveTo>
                <a:lnTo>
                  <a:pt x="47973" y="2298109"/>
                </a:lnTo>
                <a:lnTo>
                  <a:pt x="95679" y="2293587"/>
                </a:lnTo>
                <a:lnTo>
                  <a:pt x="143106" y="2288133"/>
                </a:lnTo>
                <a:lnTo>
                  <a:pt x="190247" y="2281756"/>
                </a:lnTo>
                <a:lnTo>
                  <a:pt x="237092" y="2274466"/>
                </a:lnTo>
                <a:lnTo>
                  <a:pt x="283631" y="2266271"/>
                </a:lnTo>
                <a:lnTo>
                  <a:pt x="329856" y="2257181"/>
                </a:lnTo>
                <a:lnTo>
                  <a:pt x="375756" y="2247205"/>
                </a:lnTo>
                <a:lnTo>
                  <a:pt x="421323" y="2236353"/>
                </a:lnTo>
                <a:lnTo>
                  <a:pt x="466547" y="2224634"/>
                </a:lnTo>
                <a:lnTo>
                  <a:pt x="511420" y="2212057"/>
                </a:lnTo>
                <a:lnTo>
                  <a:pt x="555931" y="2198631"/>
                </a:lnTo>
                <a:lnTo>
                  <a:pt x="600071" y="2184366"/>
                </a:lnTo>
                <a:lnTo>
                  <a:pt x="643831" y="2169271"/>
                </a:lnTo>
                <a:lnTo>
                  <a:pt x="687202" y="2153355"/>
                </a:lnTo>
                <a:lnTo>
                  <a:pt x="730175" y="2136628"/>
                </a:lnTo>
                <a:lnTo>
                  <a:pt x="772740" y="2119099"/>
                </a:lnTo>
                <a:lnTo>
                  <a:pt x="814888" y="2100777"/>
                </a:lnTo>
                <a:lnTo>
                  <a:pt x="856609" y="2081672"/>
                </a:lnTo>
                <a:lnTo>
                  <a:pt x="897895" y="2061793"/>
                </a:lnTo>
                <a:lnTo>
                  <a:pt x="938735" y="2041148"/>
                </a:lnTo>
                <a:lnTo>
                  <a:pt x="979122" y="2019749"/>
                </a:lnTo>
                <a:lnTo>
                  <a:pt x="1019045" y="1997603"/>
                </a:lnTo>
                <a:lnTo>
                  <a:pt x="1058494" y="1974720"/>
                </a:lnTo>
                <a:lnTo>
                  <a:pt x="1097462" y="1951109"/>
                </a:lnTo>
                <a:lnTo>
                  <a:pt x="1135938" y="1926780"/>
                </a:lnTo>
                <a:lnTo>
                  <a:pt x="1173913" y="1901742"/>
                </a:lnTo>
                <a:lnTo>
                  <a:pt x="1211378" y="1876004"/>
                </a:lnTo>
                <a:lnTo>
                  <a:pt x="1248324" y="1849576"/>
                </a:lnTo>
                <a:lnTo>
                  <a:pt x="1284741" y="1822467"/>
                </a:lnTo>
                <a:lnTo>
                  <a:pt x="1320620" y="1794685"/>
                </a:lnTo>
                <a:lnTo>
                  <a:pt x="1355951" y="1766242"/>
                </a:lnTo>
                <a:lnTo>
                  <a:pt x="1390726" y="1737145"/>
                </a:lnTo>
                <a:lnTo>
                  <a:pt x="1424935" y="1707404"/>
                </a:lnTo>
                <a:lnTo>
                  <a:pt x="1458569" y="1677028"/>
                </a:lnTo>
                <a:lnTo>
                  <a:pt x="1491618" y="1646027"/>
                </a:lnTo>
                <a:lnTo>
                  <a:pt x="1524074" y="1614411"/>
                </a:lnTo>
                <a:lnTo>
                  <a:pt x="1555926" y="1582187"/>
                </a:lnTo>
                <a:lnTo>
                  <a:pt x="1587166" y="1549366"/>
                </a:lnTo>
                <a:lnTo>
                  <a:pt x="1617784" y="1515957"/>
                </a:lnTo>
                <a:lnTo>
                  <a:pt x="1647771" y="1481969"/>
                </a:lnTo>
                <a:lnTo>
                  <a:pt x="1677118" y="1447411"/>
                </a:lnTo>
                <a:lnTo>
                  <a:pt x="1705815" y="1412293"/>
                </a:lnTo>
                <a:lnTo>
                  <a:pt x="1733853" y="1376625"/>
                </a:lnTo>
                <a:lnTo>
                  <a:pt x="1761223" y="1340415"/>
                </a:lnTo>
                <a:lnTo>
                  <a:pt x="1787915" y="1303672"/>
                </a:lnTo>
                <a:lnTo>
                  <a:pt x="1813921" y="1266406"/>
                </a:lnTo>
                <a:lnTo>
                  <a:pt x="1839230" y="1228627"/>
                </a:lnTo>
                <a:lnTo>
                  <a:pt x="1863834" y="1190343"/>
                </a:lnTo>
                <a:lnTo>
                  <a:pt x="1887723" y="1151564"/>
                </a:lnTo>
                <a:lnTo>
                  <a:pt x="1910888" y="1112300"/>
                </a:lnTo>
                <a:lnTo>
                  <a:pt x="1933320" y="1072558"/>
                </a:lnTo>
                <a:lnTo>
                  <a:pt x="1955009" y="1032350"/>
                </a:lnTo>
                <a:lnTo>
                  <a:pt x="1975946" y="991684"/>
                </a:lnTo>
                <a:lnTo>
                  <a:pt x="1996122" y="950569"/>
                </a:lnTo>
                <a:lnTo>
                  <a:pt x="2015527" y="909015"/>
                </a:lnTo>
                <a:lnTo>
                  <a:pt x="2034153" y="867030"/>
                </a:lnTo>
                <a:lnTo>
                  <a:pt x="2051989" y="824625"/>
                </a:lnTo>
                <a:lnTo>
                  <a:pt x="2069027" y="781809"/>
                </a:lnTo>
                <a:lnTo>
                  <a:pt x="2085257" y="738591"/>
                </a:lnTo>
                <a:lnTo>
                  <a:pt x="2100670" y="694979"/>
                </a:lnTo>
                <a:lnTo>
                  <a:pt x="2115256" y="650985"/>
                </a:lnTo>
                <a:lnTo>
                  <a:pt x="2129007" y="606616"/>
                </a:lnTo>
                <a:lnTo>
                  <a:pt x="2141913" y="561882"/>
                </a:lnTo>
                <a:lnTo>
                  <a:pt x="2153965" y="516792"/>
                </a:lnTo>
                <a:lnTo>
                  <a:pt x="2165153" y="471357"/>
                </a:lnTo>
                <a:lnTo>
                  <a:pt x="2175468" y="425584"/>
                </a:lnTo>
                <a:lnTo>
                  <a:pt x="2184901" y="379484"/>
                </a:lnTo>
                <a:lnTo>
                  <a:pt x="2193443" y="333065"/>
                </a:lnTo>
                <a:lnTo>
                  <a:pt x="2201084" y="286337"/>
                </a:lnTo>
                <a:lnTo>
                  <a:pt x="2207815" y="239309"/>
                </a:lnTo>
                <a:lnTo>
                  <a:pt x="2213626" y="191991"/>
                </a:lnTo>
                <a:lnTo>
                  <a:pt x="2218509" y="144392"/>
                </a:lnTo>
                <a:lnTo>
                  <a:pt x="2222454" y="96520"/>
                </a:lnTo>
                <a:lnTo>
                  <a:pt x="2225451" y="48387"/>
                </a:lnTo>
                <a:lnTo>
                  <a:pt x="2227492" y="0"/>
                </a:lnTo>
              </a:path>
            </a:pathLst>
          </a:custGeom>
          <a:ln w="52354">
            <a:solidFill>
              <a:srgbClr val="F26B36"/>
            </a:solidFill>
            <a:prstDash val="dot"/>
          </a:ln>
        </p:spPr>
        <p:txBody>
          <a:bodyPr wrap="square" lIns="0" tIns="0" rIns="0" bIns="0" rtlCol="0"/>
          <a:lstStyle/>
          <a:p>
            <a:endParaRPr/>
          </a:p>
        </p:txBody>
      </p:sp>
      <p:sp>
        <p:nvSpPr>
          <p:cNvPr id="38" name="object 38"/>
          <p:cNvSpPr/>
          <p:nvPr>
            <p:custDataLst>
              <p:tags r:id="rId25"/>
            </p:custDataLst>
          </p:nvPr>
        </p:nvSpPr>
        <p:spPr>
          <a:xfrm>
            <a:off x="1648667" y="5304761"/>
            <a:ext cx="2301875" cy="2227580"/>
          </a:xfrm>
          <a:custGeom>
            <a:avLst/>
            <a:gdLst/>
            <a:ahLst/>
            <a:cxnLst/>
            <a:rect l="l" t="t" r="r" b="b"/>
            <a:pathLst>
              <a:path w="2301875" h="2227579">
                <a:moveTo>
                  <a:pt x="2301689" y="2227492"/>
                </a:moveTo>
                <a:lnTo>
                  <a:pt x="2298109" y="2179518"/>
                </a:lnTo>
                <a:lnTo>
                  <a:pt x="2293587" y="2131813"/>
                </a:lnTo>
                <a:lnTo>
                  <a:pt x="2288133" y="2084385"/>
                </a:lnTo>
                <a:lnTo>
                  <a:pt x="2281756" y="2037244"/>
                </a:lnTo>
                <a:lnTo>
                  <a:pt x="2274466" y="1990399"/>
                </a:lnTo>
                <a:lnTo>
                  <a:pt x="2266271" y="1943860"/>
                </a:lnTo>
                <a:lnTo>
                  <a:pt x="2257181" y="1897636"/>
                </a:lnTo>
                <a:lnTo>
                  <a:pt x="2247205" y="1851735"/>
                </a:lnTo>
                <a:lnTo>
                  <a:pt x="2236353" y="1806168"/>
                </a:lnTo>
                <a:lnTo>
                  <a:pt x="2224634" y="1760944"/>
                </a:lnTo>
                <a:lnTo>
                  <a:pt x="2212057" y="1716072"/>
                </a:lnTo>
                <a:lnTo>
                  <a:pt x="2198631" y="1671561"/>
                </a:lnTo>
                <a:lnTo>
                  <a:pt x="2184366" y="1627421"/>
                </a:lnTo>
                <a:lnTo>
                  <a:pt x="2169271" y="1583660"/>
                </a:lnTo>
                <a:lnTo>
                  <a:pt x="2153355" y="1540289"/>
                </a:lnTo>
                <a:lnTo>
                  <a:pt x="2136628" y="1497316"/>
                </a:lnTo>
                <a:lnTo>
                  <a:pt x="2119099" y="1454751"/>
                </a:lnTo>
                <a:lnTo>
                  <a:pt x="2100777" y="1412604"/>
                </a:lnTo>
                <a:lnTo>
                  <a:pt x="2081672" y="1370882"/>
                </a:lnTo>
                <a:lnTo>
                  <a:pt x="2061793" y="1329597"/>
                </a:lnTo>
                <a:lnTo>
                  <a:pt x="2041148" y="1288756"/>
                </a:lnTo>
                <a:lnTo>
                  <a:pt x="2019749" y="1248370"/>
                </a:lnTo>
                <a:lnTo>
                  <a:pt x="1997603" y="1208447"/>
                </a:lnTo>
                <a:lnTo>
                  <a:pt x="1974720" y="1168997"/>
                </a:lnTo>
                <a:lnTo>
                  <a:pt x="1951109" y="1130030"/>
                </a:lnTo>
                <a:lnTo>
                  <a:pt x="1926780" y="1091554"/>
                </a:lnTo>
                <a:lnTo>
                  <a:pt x="1901742" y="1053578"/>
                </a:lnTo>
                <a:lnTo>
                  <a:pt x="1876004" y="1016113"/>
                </a:lnTo>
                <a:lnTo>
                  <a:pt x="1849576" y="979168"/>
                </a:lnTo>
                <a:lnTo>
                  <a:pt x="1822467" y="942751"/>
                </a:lnTo>
                <a:lnTo>
                  <a:pt x="1794685" y="906872"/>
                </a:lnTo>
                <a:lnTo>
                  <a:pt x="1766242" y="871540"/>
                </a:lnTo>
                <a:lnTo>
                  <a:pt x="1737145" y="836765"/>
                </a:lnTo>
                <a:lnTo>
                  <a:pt x="1707404" y="802556"/>
                </a:lnTo>
                <a:lnTo>
                  <a:pt x="1677028" y="768922"/>
                </a:lnTo>
                <a:lnTo>
                  <a:pt x="1646027" y="735873"/>
                </a:lnTo>
                <a:lnTo>
                  <a:pt x="1614411" y="703418"/>
                </a:lnTo>
                <a:lnTo>
                  <a:pt x="1582187" y="671565"/>
                </a:lnTo>
                <a:lnTo>
                  <a:pt x="1549366" y="640326"/>
                </a:lnTo>
                <a:lnTo>
                  <a:pt x="1515957" y="609708"/>
                </a:lnTo>
                <a:lnTo>
                  <a:pt x="1481969" y="579720"/>
                </a:lnTo>
                <a:lnTo>
                  <a:pt x="1447411" y="550374"/>
                </a:lnTo>
                <a:lnTo>
                  <a:pt x="1412293" y="521677"/>
                </a:lnTo>
                <a:lnTo>
                  <a:pt x="1376625" y="493639"/>
                </a:lnTo>
                <a:lnTo>
                  <a:pt x="1340415" y="466269"/>
                </a:lnTo>
                <a:lnTo>
                  <a:pt x="1303672" y="439576"/>
                </a:lnTo>
                <a:lnTo>
                  <a:pt x="1266406" y="413571"/>
                </a:lnTo>
                <a:lnTo>
                  <a:pt x="1228627" y="388261"/>
                </a:lnTo>
                <a:lnTo>
                  <a:pt x="1190343" y="363658"/>
                </a:lnTo>
                <a:lnTo>
                  <a:pt x="1151564" y="339768"/>
                </a:lnTo>
                <a:lnTo>
                  <a:pt x="1112300" y="316603"/>
                </a:lnTo>
                <a:lnTo>
                  <a:pt x="1072558" y="294172"/>
                </a:lnTo>
                <a:lnTo>
                  <a:pt x="1032350" y="272483"/>
                </a:lnTo>
                <a:lnTo>
                  <a:pt x="991684" y="251545"/>
                </a:lnTo>
                <a:lnTo>
                  <a:pt x="950569" y="231370"/>
                </a:lnTo>
                <a:lnTo>
                  <a:pt x="909015" y="211964"/>
                </a:lnTo>
                <a:lnTo>
                  <a:pt x="867030" y="193339"/>
                </a:lnTo>
                <a:lnTo>
                  <a:pt x="824625" y="175503"/>
                </a:lnTo>
                <a:lnTo>
                  <a:pt x="781809" y="158465"/>
                </a:lnTo>
                <a:lnTo>
                  <a:pt x="738591" y="142235"/>
                </a:lnTo>
                <a:lnTo>
                  <a:pt x="694979" y="126822"/>
                </a:lnTo>
                <a:lnTo>
                  <a:pt x="650985" y="112235"/>
                </a:lnTo>
                <a:lnTo>
                  <a:pt x="606616" y="98484"/>
                </a:lnTo>
                <a:lnTo>
                  <a:pt x="561882" y="85578"/>
                </a:lnTo>
                <a:lnTo>
                  <a:pt x="516792" y="73526"/>
                </a:lnTo>
                <a:lnTo>
                  <a:pt x="471357" y="62338"/>
                </a:lnTo>
                <a:lnTo>
                  <a:pt x="425584" y="52023"/>
                </a:lnTo>
                <a:lnTo>
                  <a:pt x="379484" y="42590"/>
                </a:lnTo>
                <a:lnTo>
                  <a:pt x="333065" y="34048"/>
                </a:lnTo>
                <a:lnTo>
                  <a:pt x="286337" y="26407"/>
                </a:lnTo>
                <a:lnTo>
                  <a:pt x="239309" y="19677"/>
                </a:lnTo>
                <a:lnTo>
                  <a:pt x="191991" y="13865"/>
                </a:lnTo>
                <a:lnTo>
                  <a:pt x="144392" y="8983"/>
                </a:lnTo>
                <a:lnTo>
                  <a:pt x="96520" y="5038"/>
                </a:lnTo>
                <a:lnTo>
                  <a:pt x="48387" y="2040"/>
                </a:lnTo>
                <a:lnTo>
                  <a:pt x="0" y="0"/>
                </a:lnTo>
              </a:path>
            </a:pathLst>
          </a:custGeom>
          <a:ln w="52354">
            <a:solidFill>
              <a:srgbClr val="F26B36"/>
            </a:solidFill>
            <a:prstDash val="dot"/>
          </a:ln>
        </p:spPr>
        <p:txBody>
          <a:bodyPr wrap="square" lIns="0" tIns="0" rIns="0" bIns="0" rtlCol="0"/>
          <a:lstStyle/>
          <a:p>
            <a:endParaRPr/>
          </a:p>
        </p:txBody>
      </p:sp>
      <p:sp>
        <p:nvSpPr>
          <p:cNvPr id="39" name="object 39"/>
          <p:cNvSpPr/>
          <p:nvPr>
            <p:custDataLst>
              <p:tags r:id="rId26"/>
            </p:custDataLst>
          </p:nvPr>
        </p:nvSpPr>
        <p:spPr>
          <a:xfrm>
            <a:off x="0" y="5308524"/>
            <a:ext cx="1414780" cy="585470"/>
          </a:xfrm>
          <a:custGeom>
            <a:avLst/>
            <a:gdLst/>
            <a:ahLst/>
            <a:cxnLst/>
            <a:rect l="l" t="t" r="r" b="b"/>
            <a:pathLst>
              <a:path w="1414780" h="585470">
                <a:moveTo>
                  <a:pt x="1414638" y="0"/>
                </a:moveTo>
                <a:lnTo>
                  <a:pt x="1366664" y="3580"/>
                </a:lnTo>
                <a:lnTo>
                  <a:pt x="1318959" y="8101"/>
                </a:lnTo>
                <a:lnTo>
                  <a:pt x="1271531" y="13555"/>
                </a:lnTo>
                <a:lnTo>
                  <a:pt x="1224390" y="19932"/>
                </a:lnTo>
                <a:lnTo>
                  <a:pt x="1177545" y="27222"/>
                </a:lnTo>
                <a:lnTo>
                  <a:pt x="1131006" y="35417"/>
                </a:lnTo>
                <a:lnTo>
                  <a:pt x="1084782" y="44507"/>
                </a:lnTo>
                <a:lnTo>
                  <a:pt x="1038881" y="54483"/>
                </a:lnTo>
                <a:lnTo>
                  <a:pt x="993314" y="65335"/>
                </a:lnTo>
                <a:lnTo>
                  <a:pt x="948090" y="77054"/>
                </a:lnTo>
                <a:lnTo>
                  <a:pt x="903218" y="89632"/>
                </a:lnTo>
                <a:lnTo>
                  <a:pt x="858707" y="103057"/>
                </a:lnTo>
                <a:lnTo>
                  <a:pt x="814567" y="117322"/>
                </a:lnTo>
                <a:lnTo>
                  <a:pt x="770806" y="132417"/>
                </a:lnTo>
                <a:lnTo>
                  <a:pt x="727435" y="148333"/>
                </a:lnTo>
                <a:lnTo>
                  <a:pt x="684462" y="165060"/>
                </a:lnTo>
                <a:lnTo>
                  <a:pt x="641898" y="182589"/>
                </a:lnTo>
                <a:lnTo>
                  <a:pt x="599750" y="200911"/>
                </a:lnTo>
                <a:lnTo>
                  <a:pt x="558028" y="220016"/>
                </a:lnTo>
                <a:lnTo>
                  <a:pt x="516743" y="239895"/>
                </a:lnTo>
                <a:lnTo>
                  <a:pt x="475902" y="260540"/>
                </a:lnTo>
                <a:lnTo>
                  <a:pt x="435516" y="281939"/>
                </a:lnTo>
                <a:lnTo>
                  <a:pt x="395593" y="304086"/>
                </a:lnTo>
                <a:lnTo>
                  <a:pt x="356143" y="326969"/>
                </a:lnTo>
                <a:lnTo>
                  <a:pt x="317176" y="350579"/>
                </a:lnTo>
                <a:lnTo>
                  <a:pt x="278700" y="374908"/>
                </a:lnTo>
                <a:lnTo>
                  <a:pt x="240725" y="399946"/>
                </a:lnTo>
                <a:lnTo>
                  <a:pt x="203259" y="425684"/>
                </a:lnTo>
                <a:lnTo>
                  <a:pt x="166314" y="452112"/>
                </a:lnTo>
                <a:lnTo>
                  <a:pt x="129897" y="479222"/>
                </a:lnTo>
                <a:lnTo>
                  <a:pt x="94018" y="507003"/>
                </a:lnTo>
                <a:lnTo>
                  <a:pt x="58686" y="535446"/>
                </a:lnTo>
                <a:lnTo>
                  <a:pt x="23911" y="564543"/>
                </a:lnTo>
                <a:lnTo>
                  <a:pt x="0" y="585332"/>
                </a:lnTo>
              </a:path>
            </a:pathLst>
          </a:custGeom>
          <a:ln w="52354">
            <a:solidFill>
              <a:srgbClr val="F26B36"/>
            </a:solidFill>
            <a:prstDash val="dot"/>
          </a:ln>
        </p:spPr>
        <p:txBody>
          <a:bodyPr wrap="square" lIns="0" tIns="0" rIns="0" bIns="0" rtlCol="0"/>
          <a:lstStyle/>
          <a:p>
            <a:endParaRPr/>
          </a:p>
        </p:txBody>
      </p:sp>
      <p:sp>
        <p:nvSpPr>
          <p:cNvPr id="40" name="object 40"/>
          <p:cNvSpPr/>
          <p:nvPr>
            <p:custDataLst>
              <p:tags r:id="rId27"/>
            </p:custDataLst>
          </p:nvPr>
        </p:nvSpPr>
        <p:spPr>
          <a:xfrm>
            <a:off x="0" y="9482635"/>
            <a:ext cx="1492885" cy="589280"/>
          </a:xfrm>
          <a:custGeom>
            <a:avLst/>
            <a:gdLst/>
            <a:ahLst/>
            <a:cxnLst/>
            <a:rect l="l" t="t" r="r" b="b"/>
            <a:pathLst>
              <a:path w="1492885" h="589279">
                <a:moveTo>
                  <a:pt x="0" y="0"/>
                </a:moveTo>
                <a:lnTo>
                  <a:pt x="45186" y="38724"/>
                </a:lnTo>
                <a:lnTo>
                  <a:pt x="80304" y="67421"/>
                </a:lnTo>
                <a:lnTo>
                  <a:pt x="115973" y="95460"/>
                </a:lnTo>
                <a:lnTo>
                  <a:pt x="152183" y="122829"/>
                </a:lnTo>
                <a:lnTo>
                  <a:pt x="188926" y="149522"/>
                </a:lnTo>
                <a:lnTo>
                  <a:pt x="226191" y="175527"/>
                </a:lnTo>
                <a:lnTo>
                  <a:pt x="263971" y="200837"/>
                </a:lnTo>
                <a:lnTo>
                  <a:pt x="302254" y="225440"/>
                </a:lnTo>
                <a:lnTo>
                  <a:pt x="341033" y="249330"/>
                </a:lnTo>
                <a:lnTo>
                  <a:pt x="380298" y="272495"/>
                </a:lnTo>
                <a:lnTo>
                  <a:pt x="420039" y="294926"/>
                </a:lnTo>
                <a:lnTo>
                  <a:pt x="460247" y="316615"/>
                </a:lnTo>
                <a:lnTo>
                  <a:pt x="500914" y="337553"/>
                </a:lnTo>
                <a:lnTo>
                  <a:pt x="542029" y="357728"/>
                </a:lnTo>
                <a:lnTo>
                  <a:pt x="583583" y="377134"/>
                </a:lnTo>
                <a:lnTo>
                  <a:pt x="625567" y="395759"/>
                </a:lnTo>
                <a:lnTo>
                  <a:pt x="667972" y="413595"/>
                </a:lnTo>
                <a:lnTo>
                  <a:pt x="710788" y="430633"/>
                </a:lnTo>
                <a:lnTo>
                  <a:pt x="754007" y="446863"/>
                </a:lnTo>
                <a:lnTo>
                  <a:pt x="797618" y="462276"/>
                </a:lnTo>
                <a:lnTo>
                  <a:pt x="841613" y="476863"/>
                </a:lnTo>
                <a:lnTo>
                  <a:pt x="885982" y="490614"/>
                </a:lnTo>
                <a:lnTo>
                  <a:pt x="930716" y="503520"/>
                </a:lnTo>
                <a:lnTo>
                  <a:pt x="975805" y="515572"/>
                </a:lnTo>
                <a:lnTo>
                  <a:pt x="1021241" y="526760"/>
                </a:lnTo>
                <a:lnTo>
                  <a:pt x="1067014" y="537075"/>
                </a:lnTo>
                <a:lnTo>
                  <a:pt x="1113114" y="546508"/>
                </a:lnTo>
                <a:lnTo>
                  <a:pt x="1159533" y="555050"/>
                </a:lnTo>
                <a:lnTo>
                  <a:pt x="1206261" y="562691"/>
                </a:lnTo>
                <a:lnTo>
                  <a:pt x="1253288" y="569421"/>
                </a:lnTo>
                <a:lnTo>
                  <a:pt x="1300607" y="575233"/>
                </a:lnTo>
                <a:lnTo>
                  <a:pt x="1348206" y="580115"/>
                </a:lnTo>
                <a:lnTo>
                  <a:pt x="1396077" y="584060"/>
                </a:lnTo>
                <a:lnTo>
                  <a:pt x="1444211" y="587058"/>
                </a:lnTo>
                <a:lnTo>
                  <a:pt x="1492598" y="589099"/>
                </a:lnTo>
              </a:path>
            </a:pathLst>
          </a:custGeom>
          <a:ln w="52354">
            <a:solidFill>
              <a:srgbClr val="F26B36"/>
            </a:solidFill>
            <a:prstDash val="dot"/>
          </a:ln>
        </p:spPr>
        <p:txBody>
          <a:bodyPr wrap="square" lIns="0" tIns="0" rIns="0" bIns="0" rtlCol="0"/>
          <a:lstStyle/>
          <a:p>
            <a:endParaRPr/>
          </a:p>
        </p:txBody>
      </p:sp>
      <p:sp>
        <p:nvSpPr>
          <p:cNvPr id="41" name="object 41"/>
          <p:cNvSpPr txBox="1"/>
          <p:nvPr>
            <p:custDataLst>
              <p:tags r:id="rId28"/>
            </p:custDataLst>
          </p:nvPr>
        </p:nvSpPr>
        <p:spPr>
          <a:xfrm>
            <a:off x="17133614" y="1267881"/>
            <a:ext cx="1754708" cy="427990"/>
          </a:xfrm>
          <a:prstGeom prst="rect">
            <a:avLst/>
          </a:prstGeom>
        </p:spPr>
        <p:txBody>
          <a:bodyPr vert="horz" wrap="square" lIns="0" tIns="17145" rIns="0" bIns="0" rtlCol="0">
            <a:spAutoFit/>
          </a:bodyPr>
          <a:lstStyle/>
          <a:p>
            <a:pPr marL="12700">
              <a:lnSpc>
                <a:spcPct val="100000"/>
              </a:lnSpc>
              <a:spcBef>
                <a:spcPts val="135"/>
              </a:spcBef>
            </a:pPr>
            <a:r>
              <a:rPr sz="2600" b="1" spc="-10">
                <a:solidFill>
                  <a:srgbClr val="303D42"/>
                </a:solidFill>
                <a:latin typeface="Calluna-Black"/>
                <a:cs typeface="Calluna-Black"/>
              </a:rPr>
              <a:t>altalex.ca</a:t>
            </a:r>
            <a:endParaRPr sz="2600">
              <a:latin typeface="Calluna-Black"/>
              <a:cs typeface="Calluna-Black"/>
            </a:endParaRPr>
          </a:p>
        </p:txBody>
      </p:sp>
      <p:sp>
        <p:nvSpPr>
          <p:cNvPr id="42" name="object 42"/>
          <p:cNvSpPr txBox="1"/>
          <p:nvPr>
            <p:custDataLst>
              <p:tags r:id="rId29"/>
            </p:custDataLst>
          </p:nvPr>
        </p:nvSpPr>
        <p:spPr>
          <a:xfrm>
            <a:off x="6577819" y="4039532"/>
            <a:ext cx="6948805" cy="591185"/>
          </a:xfrm>
          <a:prstGeom prst="rect">
            <a:avLst/>
          </a:prstGeom>
        </p:spPr>
        <p:txBody>
          <a:bodyPr vert="horz" wrap="square" lIns="0" tIns="13970" rIns="0" bIns="0" rtlCol="0">
            <a:spAutoFit/>
          </a:bodyPr>
          <a:lstStyle/>
          <a:p>
            <a:pPr marL="12700" algn="ctr">
              <a:lnSpc>
                <a:spcPct val="100000"/>
              </a:lnSpc>
              <a:spcBef>
                <a:spcPts val="110"/>
              </a:spcBef>
            </a:pPr>
            <a:r>
              <a:rPr lang="fr-CA" sz="3700" i="1">
                <a:solidFill>
                  <a:srgbClr val="303D42"/>
                </a:solidFill>
                <a:latin typeface="Calluna"/>
                <a:cs typeface="Calluna"/>
              </a:rPr>
              <a:t>Pièges à éviter et conseils clés</a:t>
            </a:r>
            <a:endParaRPr sz="3700">
              <a:latin typeface="Calluna"/>
              <a:cs typeface="Calluna"/>
            </a:endParaRPr>
          </a:p>
        </p:txBody>
      </p:sp>
      <p:sp>
        <p:nvSpPr>
          <p:cNvPr id="43" name="object 43"/>
          <p:cNvSpPr txBox="1"/>
          <p:nvPr>
            <p:custDataLst>
              <p:tags r:id="rId30"/>
            </p:custDataLst>
          </p:nvPr>
        </p:nvSpPr>
        <p:spPr>
          <a:xfrm>
            <a:off x="4811090" y="4929557"/>
            <a:ext cx="10482580" cy="2043508"/>
          </a:xfrm>
          <a:prstGeom prst="rect">
            <a:avLst/>
          </a:prstGeom>
        </p:spPr>
        <p:txBody>
          <a:bodyPr vert="horz" wrap="square" lIns="0" tIns="12065" rIns="0" bIns="0" rtlCol="0">
            <a:spAutoFit/>
          </a:bodyPr>
          <a:lstStyle/>
          <a:p>
            <a:pPr marL="627380" marR="5080" indent="-615315" algn="ctr">
              <a:lnSpc>
                <a:spcPct val="100000"/>
              </a:lnSpc>
              <a:spcBef>
                <a:spcPts val="95"/>
              </a:spcBef>
            </a:pPr>
            <a:r>
              <a:rPr lang="fr-CA" sz="6600" b="1">
                <a:solidFill>
                  <a:srgbClr val="303D42"/>
                </a:solidFill>
                <a:latin typeface="Calluna-Black"/>
                <a:cs typeface="Calluna-Black"/>
              </a:rPr>
              <a:t>La convention entre actionnaires</a:t>
            </a:r>
            <a:endParaRPr sz="6600">
              <a:latin typeface="Calluna-Black"/>
              <a:cs typeface="Calluna-Black"/>
            </a:endParaRPr>
          </a:p>
        </p:txBody>
      </p:sp>
      <p:sp>
        <p:nvSpPr>
          <p:cNvPr id="44" name="ZoneTexte 43">
            <a:extLst>
              <a:ext uri="{FF2B5EF4-FFF2-40B4-BE49-F238E27FC236}">
                <a16:creationId xmlns:a16="http://schemas.microsoft.com/office/drawing/2014/main" id="{7CE3FF6E-9DD4-7B44-4B29-C93C51317004}"/>
              </a:ext>
            </a:extLst>
          </p:cNvPr>
          <p:cNvSpPr txBox="1"/>
          <p:nvPr>
            <p:custDataLst>
              <p:tags r:id="rId31"/>
            </p:custDataLst>
          </p:nvPr>
        </p:nvSpPr>
        <p:spPr>
          <a:xfrm>
            <a:off x="4195221" y="9777275"/>
            <a:ext cx="11427662" cy="923330"/>
          </a:xfrm>
          <a:prstGeom prst="rect">
            <a:avLst/>
          </a:prstGeom>
          <a:noFill/>
        </p:spPr>
        <p:txBody>
          <a:bodyPr wrap="square">
            <a:spAutoFit/>
          </a:bodyPr>
          <a:lstStyle/>
          <a:p>
            <a:pPr algn="ctr" fontAlgn="base"/>
            <a:r>
              <a:rPr lang="fr-CA" sz="1800" b="1" i="0">
                <a:solidFill>
                  <a:schemeClr val="tx1"/>
                </a:solidFill>
                <a:effectLst/>
                <a:latin typeface="Montserrat" panose="020B0604020202020204" pitchFamily="2" charset="0"/>
              </a:rPr>
              <a:t>*Cette présentat</a:t>
            </a:r>
            <a:r>
              <a:rPr lang="fr-CA" sz="1800" b="1">
                <a:solidFill>
                  <a:schemeClr val="tx1"/>
                </a:solidFill>
                <a:latin typeface="Montserrat" panose="020B0604020202020204" pitchFamily="2" charset="0"/>
              </a:rPr>
              <a:t>ion contient des conseils quant à la rédaction de ce type de document qui ne doivent en aucun temps être considérés comme des opinions juridiques ou servir de base pour prendre une décision autre que de communiquer avec nous! </a:t>
            </a:r>
            <a:endParaRPr lang="fr-CA" sz="1800" b="1" i="0">
              <a:solidFill>
                <a:schemeClr val="tx1"/>
              </a:solidFill>
              <a:effectLst/>
              <a:latin typeface="Montserrat" panose="020B0604020202020204" pitchFamily="2" charset="0"/>
            </a:endParaRPr>
          </a:p>
        </p:txBody>
      </p:sp>
      <p:sp>
        <p:nvSpPr>
          <p:cNvPr id="45" name="object 42">
            <a:extLst>
              <a:ext uri="{FF2B5EF4-FFF2-40B4-BE49-F238E27FC236}">
                <a16:creationId xmlns:a16="http://schemas.microsoft.com/office/drawing/2014/main" id="{8B2BCD79-385B-9D4F-ADAB-080AA6C255BB}"/>
              </a:ext>
            </a:extLst>
          </p:cNvPr>
          <p:cNvSpPr txBox="1"/>
          <p:nvPr>
            <p:custDataLst>
              <p:tags r:id="rId32"/>
            </p:custDataLst>
          </p:nvPr>
        </p:nvSpPr>
        <p:spPr>
          <a:xfrm>
            <a:off x="6577647" y="7271610"/>
            <a:ext cx="6948805" cy="591185"/>
          </a:xfrm>
          <a:prstGeom prst="rect">
            <a:avLst/>
          </a:prstGeom>
        </p:spPr>
        <p:txBody>
          <a:bodyPr vert="horz" wrap="square" lIns="0" tIns="13970" rIns="0" bIns="0" rtlCol="0">
            <a:spAutoFit/>
          </a:bodyPr>
          <a:lstStyle/>
          <a:p>
            <a:pPr marL="12700" algn="ctr">
              <a:lnSpc>
                <a:spcPct val="100000"/>
              </a:lnSpc>
              <a:spcBef>
                <a:spcPts val="110"/>
              </a:spcBef>
            </a:pPr>
            <a:r>
              <a:rPr lang="fr-CA" sz="3700">
                <a:solidFill>
                  <a:srgbClr val="303D42"/>
                </a:solidFill>
                <a:latin typeface="Calluna"/>
                <a:cs typeface="Calluna"/>
              </a:rPr>
              <a:t>20 janvier 2026</a:t>
            </a:r>
            <a:endParaRPr sz="3700">
              <a:latin typeface="Calluna"/>
              <a:cs typeface="Callu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CF8"/>
        </a:solidFill>
        <a:effectLst/>
      </p:bgPr>
    </p:bg>
    <p:spTree>
      <p:nvGrpSpPr>
        <p:cNvPr id="1" name=""/>
        <p:cNvGrpSpPr/>
        <p:nvPr/>
      </p:nvGrpSpPr>
      <p:grpSpPr>
        <a:xfrm>
          <a:off x="0" y="0"/>
          <a:ext cx="0" cy="0"/>
          <a:chOff x="0" y="0"/>
          <a:chExt cx="0" cy="0"/>
        </a:xfrm>
      </p:grpSpPr>
      <p:sp>
        <p:nvSpPr>
          <p:cNvPr id="2" name="object 2"/>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grpSp>
        <p:nvGrpSpPr>
          <p:cNvPr id="6" name="object 6"/>
          <p:cNvGrpSpPr/>
          <p:nvPr>
            <p:custDataLst>
              <p:tags r:id="rId2"/>
            </p:custDataLst>
          </p:nvPr>
        </p:nvGrpSpPr>
        <p:grpSpPr>
          <a:xfrm>
            <a:off x="1570632" y="1574674"/>
            <a:ext cx="5654675" cy="111760"/>
            <a:chOff x="1570632" y="1574674"/>
            <a:chExt cx="5654675" cy="111760"/>
          </a:xfrm>
        </p:grpSpPr>
        <p:sp>
          <p:nvSpPr>
            <p:cNvPr id="7" name="object 7"/>
            <p:cNvSpPr/>
            <p:nvPr/>
          </p:nvSpPr>
          <p:spPr>
            <a:xfrm>
              <a:off x="1570621" y="1574678"/>
              <a:ext cx="3769995" cy="111760"/>
            </a:xfrm>
            <a:custGeom>
              <a:avLst/>
              <a:gdLst/>
              <a:ahLst/>
              <a:cxnLst/>
              <a:rect l="l" t="t" r="r" b="b"/>
              <a:pathLst>
                <a:path w="3769995" h="111760">
                  <a:moveTo>
                    <a:pt x="3769525" y="0"/>
                  </a:moveTo>
                  <a:lnTo>
                    <a:pt x="1884768" y="0"/>
                  </a:lnTo>
                  <a:lnTo>
                    <a:pt x="0" y="0"/>
                  </a:lnTo>
                  <a:lnTo>
                    <a:pt x="0" y="111696"/>
                  </a:lnTo>
                  <a:lnTo>
                    <a:pt x="1884768" y="111696"/>
                  </a:lnTo>
                  <a:lnTo>
                    <a:pt x="3769525" y="111696"/>
                  </a:lnTo>
                  <a:lnTo>
                    <a:pt x="3769525" y="0"/>
                  </a:lnTo>
                  <a:close/>
                </a:path>
              </a:pathLst>
            </a:custGeom>
            <a:solidFill>
              <a:srgbClr val="F26B36"/>
            </a:solidFill>
          </p:spPr>
          <p:txBody>
            <a:bodyPr wrap="square" lIns="0" tIns="0" rIns="0" bIns="0" rtlCol="0"/>
            <a:lstStyle/>
            <a:p>
              <a:endParaRPr/>
            </a:p>
          </p:txBody>
        </p:sp>
        <p:sp>
          <p:nvSpPr>
            <p:cNvPr id="8" name="object 8"/>
            <p:cNvSpPr/>
            <p:nvPr/>
          </p:nvSpPr>
          <p:spPr>
            <a:xfrm>
              <a:off x="5340151" y="1574674"/>
              <a:ext cx="1885314" cy="111760"/>
            </a:xfrm>
            <a:custGeom>
              <a:avLst/>
              <a:gdLst/>
              <a:ahLst/>
              <a:cxnLst/>
              <a:rect l="l" t="t" r="r" b="b"/>
              <a:pathLst>
                <a:path w="1885315" h="111760">
                  <a:moveTo>
                    <a:pt x="1884759" y="0"/>
                  </a:moveTo>
                  <a:lnTo>
                    <a:pt x="0" y="0"/>
                  </a:lnTo>
                  <a:lnTo>
                    <a:pt x="0" y="111692"/>
                  </a:lnTo>
                  <a:lnTo>
                    <a:pt x="1884759" y="111692"/>
                  </a:lnTo>
                  <a:lnTo>
                    <a:pt x="1884759" y="0"/>
                  </a:lnTo>
                  <a:close/>
                </a:path>
              </a:pathLst>
            </a:custGeom>
            <a:solidFill>
              <a:srgbClr val="F9B59A"/>
            </a:solidFill>
          </p:spPr>
          <p:txBody>
            <a:bodyPr wrap="square" lIns="0" tIns="0" rIns="0" bIns="0" rtlCol="0"/>
            <a:lstStyle/>
            <a:p>
              <a:endParaRPr/>
            </a:p>
          </p:txBody>
        </p:sp>
      </p:grpSp>
      <p:sp>
        <p:nvSpPr>
          <p:cNvPr id="20" name="object 4">
            <a:extLst>
              <a:ext uri="{FF2B5EF4-FFF2-40B4-BE49-F238E27FC236}">
                <a16:creationId xmlns:a16="http://schemas.microsoft.com/office/drawing/2014/main" id="{28770890-E06A-BDB5-7CFE-CEB99A176CCE}"/>
              </a:ext>
            </a:extLst>
          </p:cNvPr>
          <p:cNvSpPr txBox="1"/>
          <p:nvPr>
            <p:custDataLst>
              <p:tags r:id="rId3"/>
            </p:custDataLst>
          </p:nvPr>
        </p:nvSpPr>
        <p:spPr>
          <a:xfrm>
            <a:off x="7134570" y="2160295"/>
            <a:ext cx="5474485" cy="5584862"/>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Retrait d’un actionnaire</a:t>
            </a:r>
            <a:endParaRPr sz="4400">
              <a:latin typeface="Calluna-Black"/>
              <a:cs typeface="Quattrocento Sans"/>
            </a:endParaRPr>
          </a:p>
          <a:p>
            <a:pPr marL="469900" marR="5080" indent="-457200">
              <a:lnSpc>
                <a:spcPct val="101000"/>
              </a:lnSpc>
              <a:spcBef>
                <a:spcPts val="880"/>
              </a:spcBef>
              <a:buFontTx/>
              <a:buChar char="-"/>
            </a:pPr>
            <a:r>
              <a:rPr lang="fr-CA" sz="3200">
                <a:solidFill>
                  <a:srgbClr val="303D42"/>
                </a:solidFill>
                <a:latin typeface="Calluna-Black"/>
                <a:cs typeface="Quattrocento Sans"/>
              </a:rPr>
              <a:t>Cas de retrait des affaires.</a:t>
            </a:r>
          </a:p>
          <a:p>
            <a:pPr marL="469900" marR="5080" indent="-457200">
              <a:lnSpc>
                <a:spcPct val="101000"/>
              </a:lnSpc>
              <a:spcBef>
                <a:spcPts val="880"/>
              </a:spcBef>
              <a:buFontTx/>
              <a:buChar char="-"/>
            </a:pPr>
            <a:r>
              <a:rPr lang="fr-CA" sz="3200">
                <a:solidFill>
                  <a:srgbClr val="303D42"/>
                </a:solidFill>
                <a:latin typeface="Calluna-Black"/>
                <a:cs typeface="Quattrocento Sans"/>
              </a:rPr>
              <a:t>Relève de son entreprise.</a:t>
            </a:r>
          </a:p>
          <a:p>
            <a:pPr marL="469900" marR="5080" indent="-457200">
              <a:lnSpc>
                <a:spcPct val="101000"/>
              </a:lnSpc>
              <a:spcBef>
                <a:spcPts val="880"/>
              </a:spcBef>
              <a:buFontTx/>
              <a:buChar char="-"/>
            </a:pPr>
            <a:r>
              <a:rPr lang="fr-CA" sz="3200">
                <a:solidFill>
                  <a:srgbClr val="303D42"/>
                </a:solidFill>
                <a:latin typeface="Calluna-Black"/>
                <a:cs typeface="Quattrocento Sans"/>
              </a:rPr>
              <a:t>Retraite.</a:t>
            </a:r>
          </a:p>
          <a:p>
            <a:pPr marL="469900" marR="5080" indent="-457200">
              <a:lnSpc>
                <a:spcPct val="101000"/>
              </a:lnSpc>
              <a:spcBef>
                <a:spcPts val="880"/>
              </a:spcBef>
              <a:buFontTx/>
              <a:buChar char="-"/>
            </a:pPr>
            <a:r>
              <a:rPr lang="fr-CA" sz="3200">
                <a:solidFill>
                  <a:srgbClr val="303D42"/>
                </a:solidFill>
                <a:latin typeface="Calluna-Black"/>
                <a:cs typeface="Quattrocento Sans"/>
              </a:rPr>
              <a:t>Clause de rachat forcé (la fameuse clause « </a:t>
            </a:r>
            <a:r>
              <a:rPr lang="fr-CA" sz="3200" i="1" err="1">
                <a:solidFill>
                  <a:srgbClr val="303D42"/>
                </a:solidFill>
                <a:latin typeface="Calluna-Black"/>
                <a:cs typeface="Quattrocento Sans"/>
              </a:rPr>
              <a:t>shotgun</a:t>
            </a:r>
            <a:r>
              <a:rPr lang="fr-CA" sz="3200">
                <a:solidFill>
                  <a:srgbClr val="303D42"/>
                </a:solidFill>
                <a:latin typeface="Calluna-Black"/>
                <a:cs typeface="Quattrocento Sans"/>
              </a:rPr>
              <a:t> »)</a:t>
            </a:r>
          </a:p>
          <a:p>
            <a:pPr marL="469900" marR="5080" indent="-457200">
              <a:lnSpc>
                <a:spcPct val="101000"/>
              </a:lnSpc>
              <a:spcBef>
                <a:spcPts val="880"/>
              </a:spcBef>
              <a:buFontTx/>
              <a:buChar char="-"/>
            </a:pPr>
            <a:r>
              <a:rPr lang="fr-CA" sz="3200">
                <a:solidFill>
                  <a:srgbClr val="303D42"/>
                </a:solidFill>
                <a:latin typeface="Calluna-Black"/>
                <a:cs typeface="Quattrocento Sans"/>
              </a:rPr>
              <a:t>Clauses restrictives pour protéger l’entreprise.</a:t>
            </a:r>
            <a:endParaRPr sz="3200">
              <a:latin typeface="Calluna-Black"/>
              <a:cs typeface="Quattrocento Sans"/>
            </a:endParaRPr>
          </a:p>
        </p:txBody>
      </p:sp>
      <p:sp>
        <p:nvSpPr>
          <p:cNvPr id="21" name="object 5">
            <a:extLst>
              <a:ext uri="{FF2B5EF4-FFF2-40B4-BE49-F238E27FC236}">
                <a16:creationId xmlns:a16="http://schemas.microsoft.com/office/drawing/2014/main" id="{6F9B2277-0C48-421D-02A6-0B75776D1131}"/>
              </a:ext>
            </a:extLst>
          </p:cNvPr>
          <p:cNvSpPr txBox="1"/>
          <p:nvPr>
            <p:custDataLst>
              <p:tags r:id="rId4"/>
            </p:custDataLst>
          </p:nvPr>
        </p:nvSpPr>
        <p:spPr>
          <a:xfrm>
            <a:off x="13232969" y="2160294"/>
            <a:ext cx="5474485" cy="6256713"/>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Décès, maladie et invalidité</a:t>
            </a:r>
            <a:endParaRPr sz="4400">
              <a:latin typeface="Calluna-Black"/>
              <a:cs typeface="Quattrocento Sans"/>
            </a:endParaRPr>
          </a:p>
          <a:p>
            <a:pPr marL="469900" marR="5080" indent="-457200">
              <a:lnSpc>
                <a:spcPct val="101000"/>
              </a:lnSpc>
              <a:spcBef>
                <a:spcPts val="880"/>
              </a:spcBef>
              <a:buFontTx/>
              <a:buChar char="-"/>
            </a:pPr>
            <a:r>
              <a:rPr lang="fr-CA" sz="3200">
                <a:solidFill>
                  <a:srgbClr val="303D42"/>
                </a:solidFill>
                <a:latin typeface="Calluna-Black"/>
                <a:cs typeface="Quattrocento Sans"/>
              </a:rPr>
              <a:t>Gérer une entreprise avec la succession de son co-actionnaire décédé.</a:t>
            </a:r>
          </a:p>
          <a:p>
            <a:pPr marL="469900" marR="5080" indent="-457200">
              <a:lnSpc>
                <a:spcPct val="101000"/>
              </a:lnSpc>
              <a:spcBef>
                <a:spcPts val="880"/>
              </a:spcBef>
              <a:buFontTx/>
              <a:buChar char="-"/>
            </a:pPr>
            <a:r>
              <a:rPr lang="fr-CA" sz="3200">
                <a:solidFill>
                  <a:srgbClr val="303D42"/>
                </a:solidFill>
                <a:latin typeface="Calluna-Black"/>
                <a:cs typeface="Quattrocento Sans"/>
              </a:rPr>
              <a:t>Devoir gérer seul sur une longue période de temps, car le co-actionnaire est inactif pour cause de maladie ou invalidité.</a:t>
            </a:r>
          </a:p>
          <a:p>
            <a:pPr marL="469900" marR="5080" indent="-457200">
              <a:lnSpc>
                <a:spcPct val="101000"/>
              </a:lnSpc>
              <a:spcBef>
                <a:spcPts val="880"/>
              </a:spcBef>
              <a:buFontTx/>
              <a:buChar char="-"/>
            </a:pPr>
            <a:endParaRPr sz="2550">
              <a:latin typeface="Quattrocento Sans"/>
              <a:cs typeface="Quattrocento Sans"/>
            </a:endParaRPr>
          </a:p>
        </p:txBody>
      </p:sp>
      <p:sp>
        <p:nvSpPr>
          <p:cNvPr id="22" name="object 4">
            <a:extLst>
              <a:ext uri="{FF2B5EF4-FFF2-40B4-BE49-F238E27FC236}">
                <a16:creationId xmlns:a16="http://schemas.microsoft.com/office/drawing/2014/main" id="{28BB1423-0A86-C7B6-B7A2-39E0DF8D34C5}"/>
              </a:ext>
            </a:extLst>
          </p:cNvPr>
          <p:cNvSpPr txBox="1"/>
          <p:nvPr>
            <p:custDataLst>
              <p:tags r:id="rId5"/>
            </p:custDataLst>
          </p:nvPr>
        </p:nvSpPr>
        <p:spPr>
          <a:xfrm>
            <a:off x="1036171" y="2452809"/>
            <a:ext cx="5474485" cy="5671681"/>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Vente de l’entreprise</a:t>
            </a:r>
            <a:endParaRPr lang="fr-CA" sz="3200">
              <a:solidFill>
                <a:srgbClr val="303D42"/>
              </a:solidFill>
              <a:latin typeface="Calluna-Black"/>
              <a:cs typeface="Quattrocento Sans"/>
            </a:endParaRPr>
          </a:p>
          <a:p>
            <a:pPr marL="469900" marR="5080" indent="-457200">
              <a:lnSpc>
                <a:spcPct val="101000"/>
              </a:lnSpc>
              <a:spcBef>
                <a:spcPts val="880"/>
              </a:spcBef>
              <a:buFontTx/>
              <a:buChar char="-"/>
            </a:pPr>
            <a:endParaRPr lang="fr-CA" sz="3200">
              <a:solidFill>
                <a:srgbClr val="303D42"/>
              </a:solidFill>
              <a:latin typeface="Calluna-Black"/>
              <a:cs typeface="Quattrocento Sans"/>
            </a:endParaRPr>
          </a:p>
          <a:p>
            <a:pPr marL="469900" marR="5080" indent="-457200">
              <a:lnSpc>
                <a:spcPct val="101000"/>
              </a:lnSpc>
              <a:spcBef>
                <a:spcPts val="880"/>
              </a:spcBef>
              <a:buFontTx/>
              <a:buChar char="-"/>
            </a:pPr>
            <a:r>
              <a:rPr lang="fr-CA" sz="3200">
                <a:solidFill>
                  <a:srgbClr val="303D42"/>
                </a:solidFill>
                <a:latin typeface="Calluna-Black"/>
                <a:cs typeface="Quattrocento Sans"/>
              </a:rPr>
              <a:t>Vente partielle des actions émises et en circulation (relève; retraite).</a:t>
            </a:r>
          </a:p>
          <a:p>
            <a:pPr marL="469900" marR="5080" indent="-457200">
              <a:lnSpc>
                <a:spcPct val="101000"/>
              </a:lnSpc>
              <a:spcBef>
                <a:spcPts val="880"/>
              </a:spcBef>
              <a:buFontTx/>
              <a:buChar char="-"/>
            </a:pPr>
            <a:r>
              <a:rPr lang="fr-CA" sz="3200">
                <a:solidFill>
                  <a:srgbClr val="303D42"/>
                </a:solidFill>
                <a:latin typeface="Calluna-Black"/>
                <a:cs typeface="Quattrocento Sans"/>
              </a:rPr>
              <a:t>Offre d’achat de l’ensemble des actions de l’entreprise (droits de suite et d’entrainement – protection de la valeur).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A0416879-2D26-74FC-2396-22383FA4B0D7}"/>
              </a:ext>
            </a:extLst>
          </p:cNvPr>
          <p:cNvSpPr txBox="1">
            <a:spLocks noGrp="1"/>
          </p:cNvSpPr>
          <p:nvPr>
            <p:ph type="title"/>
            <p:custDataLst>
              <p:tags r:id="rId1"/>
            </p:custDataLst>
          </p:nvPr>
        </p:nvSpPr>
        <p:spPr>
          <a:xfrm>
            <a:off x="1349180" y="2673589"/>
            <a:ext cx="28560550" cy="1306768"/>
          </a:xfrm>
          <a:prstGeom prst="rect">
            <a:avLst/>
          </a:prstGeom>
        </p:spPr>
        <p:txBody>
          <a:bodyPr vert="horz" wrap="square" lIns="0" tIns="13970" rIns="0" bIns="0" rtlCol="0">
            <a:spAutoFit/>
          </a:bodyPr>
          <a:lstStyle/>
          <a:p>
            <a:pPr marL="12700">
              <a:lnSpc>
                <a:spcPct val="100000"/>
              </a:lnSpc>
              <a:spcBef>
                <a:spcPts val="110"/>
              </a:spcBef>
            </a:pPr>
            <a:r>
              <a:rPr lang="fr-CA" sz="8400">
                <a:latin typeface="Calluna-Black"/>
                <a:cs typeface="Calluna-Black"/>
              </a:rPr>
              <a:t>Qui dit transaction, dit, prix de vente.</a:t>
            </a:r>
            <a:endParaRPr sz="8400">
              <a:latin typeface="Calluna-Black"/>
              <a:cs typeface="Calluna-Black"/>
            </a:endParaRPr>
          </a:p>
        </p:txBody>
      </p:sp>
      <p:sp>
        <p:nvSpPr>
          <p:cNvPr id="9" name="object 4">
            <a:extLst>
              <a:ext uri="{FF2B5EF4-FFF2-40B4-BE49-F238E27FC236}">
                <a16:creationId xmlns:a16="http://schemas.microsoft.com/office/drawing/2014/main" id="{2518AB5D-F586-C608-56D4-3126DC91B7DE}"/>
              </a:ext>
            </a:extLst>
          </p:cNvPr>
          <p:cNvSpPr txBox="1"/>
          <p:nvPr>
            <p:custDataLst>
              <p:tags r:id="rId2"/>
            </p:custDataLst>
          </p:nvPr>
        </p:nvSpPr>
        <p:spPr>
          <a:xfrm>
            <a:off x="1608599" y="4384725"/>
            <a:ext cx="6426200" cy="4251036"/>
          </a:xfrm>
          <a:prstGeom prst="rect">
            <a:avLst/>
          </a:prstGeom>
        </p:spPr>
        <p:txBody>
          <a:bodyPr vert="horz" wrap="square" lIns="0" tIns="186055" rIns="0" bIns="0" rtlCol="0" anchor="t">
            <a:spAutoFit/>
          </a:bodyPr>
          <a:lstStyle/>
          <a:p>
            <a:pPr marL="12700">
              <a:lnSpc>
                <a:spcPct val="100000"/>
              </a:lnSpc>
              <a:spcBef>
                <a:spcPts val="1465"/>
              </a:spcBef>
            </a:pPr>
            <a:r>
              <a:rPr lang="fr-CA" sz="4400" b="1" spc="-10" dirty="0">
                <a:solidFill>
                  <a:srgbClr val="303D42"/>
                </a:solidFill>
                <a:latin typeface="Quattrocento Sans"/>
                <a:cs typeface="Quattrocento Sans"/>
              </a:rPr>
              <a:t>Déterminer la valeur des actions</a:t>
            </a:r>
          </a:p>
          <a:p>
            <a:pPr marL="200660" marR="5080" indent="-188595">
              <a:lnSpc>
                <a:spcPct val="101000"/>
              </a:lnSpc>
              <a:spcBef>
                <a:spcPts val="880"/>
              </a:spcBef>
              <a:buChar char="•"/>
              <a:tabLst>
                <a:tab pos="201295" algn="l"/>
              </a:tabLst>
            </a:pPr>
            <a:r>
              <a:rPr lang="fr-CA" sz="3200" dirty="0">
                <a:solidFill>
                  <a:srgbClr val="303D42"/>
                </a:solidFill>
                <a:latin typeface="Quattrocento Sans"/>
                <a:cs typeface="Quattrocento Sans"/>
              </a:rPr>
              <a:t>Méthode de calcul de la valeur marchande (parlez à votre comptable ou votre EEE)</a:t>
            </a:r>
          </a:p>
          <a:p>
            <a:pPr marL="200660" marR="5080" indent="-188595">
              <a:lnSpc>
                <a:spcPct val="101000"/>
              </a:lnSpc>
              <a:spcBef>
                <a:spcPts val="880"/>
              </a:spcBef>
              <a:buChar char="•"/>
              <a:tabLst>
                <a:tab pos="201295" algn="l"/>
              </a:tabLst>
            </a:pPr>
            <a:r>
              <a:rPr lang="fr-CA" sz="3200" dirty="0">
                <a:solidFill>
                  <a:srgbClr val="303D42"/>
                </a:solidFill>
                <a:latin typeface="Quattrocento Sans"/>
                <a:cs typeface="Quattrocento Sans"/>
              </a:rPr>
              <a:t>Pénalités en cas de retrait des affaires.</a:t>
            </a:r>
            <a:endParaRPr lang="fr-CA" sz="3200" dirty="0">
              <a:latin typeface="Quattrocento Sans"/>
              <a:cs typeface="Quattrocento Sans"/>
            </a:endParaRPr>
          </a:p>
        </p:txBody>
      </p:sp>
      <p:sp>
        <p:nvSpPr>
          <p:cNvPr id="10" name="object 5">
            <a:extLst>
              <a:ext uri="{FF2B5EF4-FFF2-40B4-BE49-F238E27FC236}">
                <a16:creationId xmlns:a16="http://schemas.microsoft.com/office/drawing/2014/main" id="{73B1AF95-0C54-55BA-4623-C6FAD228E2C4}"/>
              </a:ext>
            </a:extLst>
          </p:cNvPr>
          <p:cNvSpPr txBox="1"/>
          <p:nvPr>
            <p:custDataLst>
              <p:tags r:id="rId3"/>
            </p:custDataLst>
          </p:nvPr>
        </p:nvSpPr>
        <p:spPr>
          <a:xfrm>
            <a:off x="9541697" y="4384725"/>
            <a:ext cx="8953804" cy="4799519"/>
          </a:xfrm>
          <a:prstGeom prst="rect">
            <a:avLst/>
          </a:prstGeom>
        </p:spPr>
        <p:txBody>
          <a:bodyPr vert="horz" wrap="square" lIns="0" tIns="186055" rIns="0" bIns="0" rtlCol="0">
            <a:spAutoFit/>
          </a:bodyPr>
          <a:lstStyle/>
          <a:p>
            <a:pPr marL="12700">
              <a:lnSpc>
                <a:spcPct val="100000"/>
              </a:lnSpc>
              <a:spcBef>
                <a:spcPts val="1465"/>
              </a:spcBef>
            </a:pPr>
            <a:r>
              <a:rPr lang="fr-CA" sz="4400" b="1" dirty="0">
                <a:solidFill>
                  <a:srgbClr val="303D42"/>
                </a:solidFill>
                <a:latin typeface="Quattrocento Sans"/>
                <a:cs typeface="Quattrocento Sans"/>
              </a:rPr>
              <a:t>Discuter des modalités de vente</a:t>
            </a:r>
            <a:endParaRPr sz="4400" dirty="0">
              <a:latin typeface="Quattrocento Sans"/>
              <a:cs typeface="Quattrocento Sans"/>
            </a:endParaRPr>
          </a:p>
          <a:p>
            <a:pPr marL="200660" marR="5080" indent="-188595">
              <a:lnSpc>
                <a:spcPct val="101000"/>
              </a:lnSpc>
              <a:spcBef>
                <a:spcPts val="1235"/>
              </a:spcBef>
              <a:buChar char="•"/>
              <a:tabLst>
                <a:tab pos="201295" algn="l"/>
              </a:tabLst>
            </a:pPr>
            <a:r>
              <a:rPr lang="fr-CA" sz="3200" dirty="0">
                <a:solidFill>
                  <a:srgbClr val="303D42"/>
                </a:solidFill>
                <a:latin typeface="Quattrocento Sans"/>
                <a:cs typeface="Quattrocento Sans"/>
              </a:rPr>
              <a:t>Modalités de paiement (balance de prix de vente; intérêts; versement sur une période).</a:t>
            </a:r>
          </a:p>
          <a:p>
            <a:pPr marL="200660" marR="5080" indent="-188595">
              <a:lnSpc>
                <a:spcPct val="101000"/>
              </a:lnSpc>
              <a:spcBef>
                <a:spcPts val="1235"/>
              </a:spcBef>
              <a:buChar char="•"/>
              <a:tabLst>
                <a:tab pos="201295" algn="l"/>
              </a:tabLst>
            </a:pPr>
            <a:r>
              <a:rPr lang="fr-CA" sz="3200" dirty="0">
                <a:solidFill>
                  <a:srgbClr val="303D42"/>
                </a:solidFill>
                <a:latin typeface="Quattrocento Sans"/>
                <a:cs typeface="Quattrocento Sans"/>
              </a:rPr>
              <a:t>Sûreté sur les actions vendues et des mécanismes de protection de l’actionnaire vendeur</a:t>
            </a:r>
            <a:r>
              <a:rPr sz="3200" spc="-10" dirty="0">
                <a:solidFill>
                  <a:srgbClr val="303D42"/>
                </a:solidFill>
                <a:latin typeface="Quattrocento Sans"/>
                <a:cs typeface="Quattrocento Sans"/>
              </a:rPr>
              <a:t>.</a:t>
            </a:r>
            <a:endParaRPr lang="fr-CA" sz="3200" spc="-10" dirty="0">
              <a:solidFill>
                <a:srgbClr val="303D42"/>
              </a:solidFill>
              <a:latin typeface="Quattrocento Sans"/>
              <a:cs typeface="Quattrocento Sans"/>
            </a:endParaRPr>
          </a:p>
          <a:p>
            <a:pPr marL="200660" marR="5080" indent="-188595">
              <a:lnSpc>
                <a:spcPct val="101000"/>
              </a:lnSpc>
              <a:spcBef>
                <a:spcPts val="1235"/>
              </a:spcBef>
              <a:buChar char="•"/>
              <a:tabLst>
                <a:tab pos="201295" algn="l"/>
              </a:tabLst>
            </a:pPr>
            <a:r>
              <a:rPr lang="fr-CA" sz="3200" spc="-10" dirty="0">
                <a:solidFill>
                  <a:srgbClr val="303D42"/>
                </a:solidFill>
                <a:latin typeface="Quattrocento Sans"/>
                <a:cs typeface="Quattrocento Sans"/>
              </a:rPr>
              <a:t>Assurance rachat de part (parlez à votre courtier en assurance).</a:t>
            </a:r>
            <a:endParaRPr sz="3200" dirty="0">
              <a:latin typeface="Quattrocento Sans"/>
              <a:cs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a:extLst>
            <a:ext uri="{FF2B5EF4-FFF2-40B4-BE49-F238E27FC236}">
              <a16:creationId xmlns:a16="http://schemas.microsoft.com/office/drawing/2014/main" id="{FBB78EBB-91A4-D1E1-5CF8-9B2FC0C086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59B71F9-2CEF-E365-49A6-B30219C8CE48}"/>
              </a:ext>
            </a:extLst>
          </p:cNvPr>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3" name="object 3">
            <a:extLst>
              <a:ext uri="{FF2B5EF4-FFF2-40B4-BE49-F238E27FC236}">
                <a16:creationId xmlns:a16="http://schemas.microsoft.com/office/drawing/2014/main" id="{F0F54E69-8614-DFD0-1565-C94783ECA1EA}"/>
              </a:ext>
            </a:extLst>
          </p:cNvPr>
          <p:cNvSpPr/>
          <p:nvPr>
            <p:custDataLst>
              <p:tags r:id="rId2"/>
            </p:custDataLst>
          </p:nvPr>
        </p:nvSpPr>
        <p:spPr>
          <a:xfrm>
            <a:off x="0" y="0"/>
            <a:ext cx="8638540" cy="11308715"/>
          </a:xfrm>
          <a:custGeom>
            <a:avLst/>
            <a:gdLst/>
            <a:ahLst/>
            <a:cxnLst/>
            <a:rect l="l" t="t" r="r" b="b"/>
            <a:pathLst>
              <a:path w="8638540" h="11308715">
                <a:moveTo>
                  <a:pt x="8638480" y="0"/>
                </a:moveTo>
                <a:lnTo>
                  <a:pt x="0" y="0"/>
                </a:lnTo>
                <a:lnTo>
                  <a:pt x="0" y="11308556"/>
                </a:lnTo>
                <a:lnTo>
                  <a:pt x="8638480" y="11308556"/>
                </a:lnTo>
                <a:lnTo>
                  <a:pt x="8638480" y="0"/>
                </a:lnTo>
                <a:close/>
              </a:path>
            </a:pathLst>
          </a:custGeom>
          <a:solidFill>
            <a:srgbClr val="303D42"/>
          </a:solidFill>
        </p:spPr>
        <p:txBody>
          <a:bodyPr wrap="square" lIns="0" tIns="0" rIns="0" bIns="0" rtlCol="0"/>
          <a:lstStyle/>
          <a:p>
            <a:endParaRPr/>
          </a:p>
        </p:txBody>
      </p:sp>
      <p:sp>
        <p:nvSpPr>
          <p:cNvPr id="4" name="object 4">
            <a:extLst>
              <a:ext uri="{FF2B5EF4-FFF2-40B4-BE49-F238E27FC236}">
                <a16:creationId xmlns:a16="http://schemas.microsoft.com/office/drawing/2014/main" id="{4C0B77F6-B9C8-DD22-2739-E8B870EF6475}"/>
              </a:ext>
            </a:extLst>
          </p:cNvPr>
          <p:cNvSpPr/>
          <p:nvPr>
            <p:custDataLst>
              <p:tags r:id="rId3"/>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5" name="object 5">
            <a:extLst>
              <a:ext uri="{FF2B5EF4-FFF2-40B4-BE49-F238E27FC236}">
                <a16:creationId xmlns:a16="http://schemas.microsoft.com/office/drawing/2014/main" id="{1B4F3B55-4AFD-C662-CF0D-0E3869C52DC8}"/>
              </a:ext>
            </a:extLst>
          </p:cNvPr>
          <p:cNvSpPr txBox="1">
            <a:spLocks noGrp="1"/>
          </p:cNvSpPr>
          <p:nvPr>
            <p:ph type="title"/>
            <p:custDataLst>
              <p:tags r:id="rId4"/>
            </p:custDataLst>
          </p:nvPr>
        </p:nvSpPr>
        <p:spPr>
          <a:xfrm>
            <a:off x="1285360" y="2693091"/>
            <a:ext cx="6067819" cy="2974532"/>
          </a:xfrm>
          <a:prstGeom prst="rect">
            <a:avLst/>
          </a:prstGeom>
        </p:spPr>
        <p:txBody>
          <a:bodyPr vert="horz" wrap="square" lIns="0" tIns="12065" rIns="0" bIns="0" rtlCol="0">
            <a:spAutoFit/>
          </a:bodyPr>
          <a:lstStyle/>
          <a:p>
            <a:pPr marL="12700">
              <a:lnSpc>
                <a:spcPts val="7670"/>
              </a:lnSpc>
              <a:spcBef>
                <a:spcPts val="95"/>
              </a:spcBef>
            </a:pPr>
            <a:r>
              <a:rPr lang="fr-CA" sz="6600" b="0">
                <a:solidFill>
                  <a:srgbClr val="FFFCF0"/>
                </a:solidFill>
                <a:latin typeface="Calluna-Black"/>
                <a:cs typeface="Calluna-Black"/>
              </a:rPr>
              <a:t>Mécanismes de règlement des différends</a:t>
            </a:r>
            <a:endParaRPr sz="6600" b="0">
              <a:latin typeface="Calluna-Black"/>
              <a:cs typeface="Calluna-Black"/>
            </a:endParaRPr>
          </a:p>
        </p:txBody>
      </p:sp>
      <p:sp>
        <p:nvSpPr>
          <p:cNvPr id="6" name="object 6">
            <a:extLst>
              <a:ext uri="{FF2B5EF4-FFF2-40B4-BE49-F238E27FC236}">
                <a16:creationId xmlns:a16="http://schemas.microsoft.com/office/drawing/2014/main" id="{4F9077C3-C853-C4FA-2672-80337989B1BE}"/>
              </a:ext>
            </a:extLst>
          </p:cNvPr>
          <p:cNvSpPr txBox="1"/>
          <p:nvPr>
            <p:custDataLst>
              <p:tags r:id="rId5"/>
            </p:custDataLst>
          </p:nvPr>
        </p:nvSpPr>
        <p:spPr>
          <a:xfrm>
            <a:off x="1557932" y="6438674"/>
            <a:ext cx="5654675" cy="1150956"/>
          </a:xfrm>
          <a:prstGeom prst="rect">
            <a:avLst/>
          </a:prstGeom>
        </p:spPr>
        <p:txBody>
          <a:bodyPr vert="horz" wrap="square" lIns="0" tIns="12065" rIns="0" bIns="0" rtlCol="0">
            <a:spAutoFit/>
          </a:bodyPr>
          <a:lstStyle/>
          <a:p>
            <a:pPr marL="12700" marR="5080">
              <a:lnSpc>
                <a:spcPct val="100299"/>
              </a:lnSpc>
              <a:spcBef>
                <a:spcPts val="95"/>
              </a:spcBef>
            </a:pPr>
            <a:r>
              <a:rPr lang="fr-CA" sz="3700" b="1" i="1">
                <a:solidFill>
                  <a:srgbClr val="FFFCF0"/>
                </a:solidFill>
                <a:latin typeface="Calluna"/>
                <a:cs typeface="Calluna"/>
              </a:rPr>
              <a:t>Qu’arrive-t-il lorsque vous êtes dans une impasse?</a:t>
            </a:r>
            <a:endParaRPr sz="3700" b="1">
              <a:latin typeface="Calluna"/>
              <a:cs typeface="Calluna"/>
            </a:endParaRPr>
          </a:p>
        </p:txBody>
      </p:sp>
      <p:sp>
        <p:nvSpPr>
          <p:cNvPr id="7" name="object 7">
            <a:extLst>
              <a:ext uri="{FF2B5EF4-FFF2-40B4-BE49-F238E27FC236}">
                <a16:creationId xmlns:a16="http://schemas.microsoft.com/office/drawing/2014/main" id="{33F18071-6E17-91FC-C174-12EFB20B4D6B}"/>
              </a:ext>
            </a:extLst>
          </p:cNvPr>
          <p:cNvSpPr txBox="1"/>
          <p:nvPr>
            <p:custDataLst>
              <p:tags r:id="rId6"/>
            </p:custDataLst>
          </p:nvPr>
        </p:nvSpPr>
        <p:spPr>
          <a:xfrm>
            <a:off x="10039350" y="2879873"/>
            <a:ext cx="8409940" cy="2462084"/>
          </a:xfrm>
          <a:prstGeom prst="rect">
            <a:avLst/>
          </a:prstGeom>
        </p:spPr>
        <p:txBody>
          <a:bodyPr vert="horz" wrap="square" lIns="0" tIns="186055" rIns="0" bIns="0" rtlCol="0" anchor="t">
            <a:spAutoFit/>
          </a:bodyPr>
          <a:lstStyle/>
          <a:p>
            <a:pPr marL="12700">
              <a:lnSpc>
                <a:spcPct val="100000"/>
              </a:lnSpc>
              <a:spcBef>
                <a:spcPts val="1465"/>
              </a:spcBef>
            </a:pPr>
            <a:r>
              <a:rPr lang="fr-CA" sz="4400" b="1" i="1" spc="-10">
                <a:solidFill>
                  <a:srgbClr val="303D42"/>
                </a:solidFill>
                <a:latin typeface="Calluna-Black"/>
                <a:cs typeface="Quattrocento Sans"/>
              </a:rPr>
              <a:t>Règle générale</a:t>
            </a:r>
            <a:r>
              <a:rPr lang="fr-CA" sz="4400" b="1" spc="-10">
                <a:solidFill>
                  <a:srgbClr val="303D42"/>
                </a:solidFill>
                <a:latin typeface="Calluna-Black"/>
                <a:cs typeface="Quattrocento Sans"/>
              </a:rPr>
              <a:t>…</a:t>
            </a:r>
            <a:endParaRPr sz="4400">
              <a:latin typeface="Calluna-Black"/>
              <a:cs typeface="Quattrocento Sans"/>
            </a:endParaRPr>
          </a:p>
          <a:p>
            <a:pPr marL="12700" marR="5080" algn="just">
              <a:lnSpc>
                <a:spcPct val="101000"/>
              </a:lnSpc>
              <a:spcBef>
                <a:spcPts val="880"/>
              </a:spcBef>
            </a:pPr>
            <a:r>
              <a:rPr lang="fr-CA" sz="3200">
                <a:solidFill>
                  <a:srgbClr val="303D42"/>
                </a:solidFill>
                <a:latin typeface="Calluna-Black"/>
                <a:cs typeface="Quattrocento Sans"/>
              </a:rPr>
              <a:t>L’envoi d’une mise en demeure à vos coactionnaires, et vous règlerez le tout devant la cour. </a:t>
            </a:r>
            <a:endParaRPr sz="3200">
              <a:latin typeface="Quattrocento Sans"/>
              <a:cs typeface="Quattrocento Sans"/>
            </a:endParaRPr>
          </a:p>
        </p:txBody>
      </p:sp>
      <p:sp>
        <p:nvSpPr>
          <p:cNvPr id="8" name="object 8">
            <a:extLst>
              <a:ext uri="{FF2B5EF4-FFF2-40B4-BE49-F238E27FC236}">
                <a16:creationId xmlns:a16="http://schemas.microsoft.com/office/drawing/2014/main" id="{339D0B15-2703-BDC8-4223-D16A03BAB46A}"/>
              </a:ext>
            </a:extLst>
          </p:cNvPr>
          <p:cNvSpPr txBox="1"/>
          <p:nvPr>
            <p:custDataLst>
              <p:tags r:id="rId7"/>
            </p:custDataLst>
          </p:nvPr>
        </p:nvSpPr>
        <p:spPr>
          <a:xfrm>
            <a:off x="10039350" y="5397205"/>
            <a:ext cx="8094980" cy="3682162"/>
          </a:xfrm>
          <a:prstGeom prst="rect">
            <a:avLst/>
          </a:prstGeom>
        </p:spPr>
        <p:txBody>
          <a:bodyPr vert="horz" wrap="square" lIns="0" tIns="186055" rIns="0" bIns="0" rtlCol="0" anchor="t">
            <a:spAutoFit/>
          </a:bodyPr>
          <a:lstStyle/>
          <a:p>
            <a:pPr marL="12700">
              <a:spcBef>
                <a:spcPts val="1465"/>
              </a:spcBef>
            </a:pPr>
            <a:r>
              <a:rPr lang="fr-CA" sz="4400" b="1" i="1" spc="-10">
                <a:solidFill>
                  <a:srgbClr val="303D42"/>
                </a:solidFill>
                <a:latin typeface="Calluna"/>
              </a:rPr>
              <a:t>Autres options?</a:t>
            </a:r>
            <a:endParaRPr lang="fr-FR" sz="4400" b="1" i="1" spc="-10">
              <a:solidFill>
                <a:srgbClr val="303D42"/>
              </a:solidFill>
              <a:latin typeface="Calluna"/>
            </a:endParaRPr>
          </a:p>
          <a:p>
            <a:pPr marL="12065" marR="5080" algn="just">
              <a:lnSpc>
                <a:spcPct val="101000"/>
              </a:lnSpc>
              <a:spcBef>
                <a:spcPts val="880"/>
              </a:spcBef>
              <a:tabLst>
                <a:tab pos="201295" algn="l"/>
              </a:tabLst>
            </a:pPr>
            <a:r>
              <a:rPr lang="fr-CA" sz="3200">
                <a:solidFill>
                  <a:srgbClr val="303D42"/>
                </a:solidFill>
                <a:latin typeface="Calluna-Black"/>
                <a:cs typeface="Quattrocento Sans"/>
              </a:rPr>
              <a:t>Il est répandu de prévoir à l’avance dans une convention entre actionnaires des mécanismes de règlement des différends, tels que:</a:t>
            </a:r>
          </a:p>
          <a:p>
            <a:pPr marL="469265" marR="5080" indent="-457200">
              <a:lnSpc>
                <a:spcPct val="101000"/>
              </a:lnSpc>
              <a:spcBef>
                <a:spcPts val="880"/>
              </a:spcBef>
              <a:buFont typeface="Arial" panose="020B0604020202020204" pitchFamily="34" charset="0"/>
              <a:buChar char="•"/>
              <a:tabLst>
                <a:tab pos="201295" algn="l"/>
              </a:tabLst>
            </a:pPr>
            <a:r>
              <a:rPr lang="fr-CA" sz="3200">
                <a:solidFill>
                  <a:srgbClr val="303D42"/>
                </a:solidFill>
                <a:latin typeface="Calluna-Black"/>
                <a:cs typeface="Quattrocento Sans"/>
              </a:rPr>
              <a:t>La médiation; et</a:t>
            </a:r>
          </a:p>
          <a:p>
            <a:pPr marL="469265" marR="5080" indent="-457200">
              <a:lnSpc>
                <a:spcPct val="101000"/>
              </a:lnSpc>
              <a:spcBef>
                <a:spcPts val="880"/>
              </a:spcBef>
              <a:buFont typeface="Arial" panose="020B0604020202020204" pitchFamily="34" charset="0"/>
              <a:buChar char="•"/>
              <a:tabLst>
                <a:tab pos="201295" algn="l"/>
              </a:tabLst>
            </a:pPr>
            <a:r>
              <a:rPr lang="fr-CA" sz="3200">
                <a:solidFill>
                  <a:srgbClr val="303D42"/>
                </a:solidFill>
                <a:latin typeface="Calluna-Black"/>
                <a:cs typeface="Quattrocento Sans"/>
              </a:rPr>
              <a:t>L’arbitrage.</a:t>
            </a:r>
          </a:p>
        </p:txBody>
      </p:sp>
      <p:sp>
        <p:nvSpPr>
          <p:cNvPr id="13" name="object 8">
            <a:extLst>
              <a:ext uri="{FF2B5EF4-FFF2-40B4-BE49-F238E27FC236}">
                <a16:creationId xmlns:a16="http://schemas.microsoft.com/office/drawing/2014/main" id="{DD578B7A-AD51-12D6-A865-0EACF5B11137}"/>
              </a:ext>
            </a:extLst>
          </p:cNvPr>
          <p:cNvSpPr/>
          <p:nvPr/>
        </p:nvSpPr>
        <p:spPr>
          <a:xfrm>
            <a:off x="5340151" y="1574674"/>
            <a:ext cx="1885314" cy="111760"/>
          </a:xfrm>
          <a:custGeom>
            <a:avLst/>
            <a:gdLst/>
            <a:ahLst/>
            <a:cxnLst/>
            <a:rect l="l" t="t" r="r" b="b"/>
            <a:pathLst>
              <a:path w="1885315" h="111760">
                <a:moveTo>
                  <a:pt x="1884759" y="0"/>
                </a:moveTo>
                <a:lnTo>
                  <a:pt x="0" y="0"/>
                </a:lnTo>
                <a:lnTo>
                  <a:pt x="0" y="111692"/>
                </a:lnTo>
                <a:lnTo>
                  <a:pt x="1884759" y="111692"/>
                </a:lnTo>
                <a:lnTo>
                  <a:pt x="1884759" y="0"/>
                </a:lnTo>
                <a:close/>
              </a:path>
            </a:pathLst>
          </a:custGeom>
          <a:solidFill>
            <a:srgbClr val="F9B59A"/>
          </a:solidFill>
        </p:spPr>
        <p:txBody>
          <a:bodyPr wrap="square" lIns="0" tIns="0" rIns="0" bIns="0" rtlCol="0"/>
          <a:lstStyle/>
          <a:p>
            <a:endParaRPr/>
          </a:p>
        </p:txBody>
      </p:sp>
      <p:sp>
        <p:nvSpPr>
          <p:cNvPr id="14" name="object 10">
            <a:extLst>
              <a:ext uri="{FF2B5EF4-FFF2-40B4-BE49-F238E27FC236}">
                <a16:creationId xmlns:a16="http://schemas.microsoft.com/office/drawing/2014/main" id="{A5C4E00B-8568-1D3D-E4BD-96D514507853}"/>
              </a:ext>
            </a:extLst>
          </p:cNvPr>
          <p:cNvSpPr/>
          <p:nvPr/>
        </p:nvSpPr>
        <p:spPr>
          <a:xfrm>
            <a:off x="1570632" y="1573899"/>
            <a:ext cx="1885314" cy="111760"/>
          </a:xfrm>
          <a:custGeom>
            <a:avLst/>
            <a:gdLst/>
            <a:ahLst/>
            <a:cxnLst/>
            <a:rect l="l" t="t" r="r" b="b"/>
            <a:pathLst>
              <a:path w="1885314" h="111760">
                <a:moveTo>
                  <a:pt x="1884759" y="0"/>
                </a:moveTo>
                <a:lnTo>
                  <a:pt x="0" y="0"/>
                </a:lnTo>
                <a:lnTo>
                  <a:pt x="0" y="111692"/>
                </a:lnTo>
                <a:lnTo>
                  <a:pt x="1884759" y="111692"/>
                </a:lnTo>
                <a:lnTo>
                  <a:pt x="1884759" y="0"/>
                </a:lnTo>
                <a:close/>
              </a:path>
            </a:pathLst>
          </a:custGeom>
          <a:solidFill>
            <a:srgbClr val="F26B36"/>
          </a:solidFill>
        </p:spPr>
        <p:txBody>
          <a:bodyPr wrap="square" lIns="0" tIns="0" rIns="0" bIns="0" rtlCol="0"/>
          <a:lstStyle/>
          <a:p>
            <a:endParaRPr/>
          </a:p>
        </p:txBody>
      </p:sp>
      <p:sp>
        <p:nvSpPr>
          <p:cNvPr id="15" name="object 11">
            <a:extLst>
              <a:ext uri="{FF2B5EF4-FFF2-40B4-BE49-F238E27FC236}">
                <a16:creationId xmlns:a16="http://schemas.microsoft.com/office/drawing/2014/main" id="{52A50E4B-4052-CC94-60D7-2B88831F6CEF}"/>
              </a:ext>
            </a:extLst>
          </p:cNvPr>
          <p:cNvSpPr/>
          <p:nvPr/>
        </p:nvSpPr>
        <p:spPr>
          <a:xfrm>
            <a:off x="3455390" y="1573904"/>
            <a:ext cx="3769995" cy="111760"/>
          </a:xfrm>
          <a:custGeom>
            <a:avLst/>
            <a:gdLst/>
            <a:ahLst/>
            <a:cxnLst/>
            <a:rect l="l" t="t" r="r" b="b"/>
            <a:pathLst>
              <a:path w="3769995" h="111760">
                <a:moveTo>
                  <a:pt x="3769512" y="0"/>
                </a:moveTo>
                <a:lnTo>
                  <a:pt x="1884756" y="0"/>
                </a:lnTo>
                <a:lnTo>
                  <a:pt x="0" y="0"/>
                </a:lnTo>
                <a:lnTo>
                  <a:pt x="0" y="111696"/>
                </a:lnTo>
                <a:lnTo>
                  <a:pt x="1884756" y="111696"/>
                </a:lnTo>
                <a:lnTo>
                  <a:pt x="3769512" y="111696"/>
                </a:lnTo>
                <a:lnTo>
                  <a:pt x="3769512" y="0"/>
                </a:lnTo>
                <a:close/>
              </a:path>
            </a:pathLst>
          </a:custGeom>
          <a:solidFill>
            <a:srgbClr val="F9B59A"/>
          </a:solidFill>
        </p:spPr>
        <p:txBody>
          <a:bodyPr wrap="square" lIns="0" tIns="0" rIns="0" bIns="0" rtlCol="0"/>
          <a:lstStyle/>
          <a:p>
            <a:endParaRPr/>
          </a:p>
        </p:txBody>
      </p:sp>
    </p:spTree>
    <p:extLst>
      <p:ext uri="{BB962C8B-B14F-4D97-AF65-F5344CB8AC3E}">
        <p14:creationId xmlns:p14="http://schemas.microsoft.com/office/powerpoint/2010/main" val="59999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custDataLst>
              <p:tags r:id="rId1"/>
            </p:custDataLst>
          </p:nvPr>
        </p:nvPicPr>
        <p:blipFill>
          <a:blip r:embed="rId6" cstate="print"/>
          <a:stretch>
            <a:fillRect/>
          </a:stretch>
        </p:blipFill>
        <p:spPr>
          <a:xfrm>
            <a:off x="0" y="0"/>
            <a:ext cx="20104099" cy="11308556"/>
          </a:xfrm>
          <a:prstGeom prst="rect">
            <a:avLst/>
          </a:prstGeom>
        </p:spPr>
      </p:pic>
      <p:sp>
        <p:nvSpPr>
          <p:cNvPr id="3" name="object 3"/>
          <p:cNvSpPr txBox="1">
            <a:spLocks noGrp="1"/>
          </p:cNvSpPr>
          <p:nvPr>
            <p:ph type="ctrTitle"/>
            <p:custDataLst>
              <p:tags r:id="rId2"/>
            </p:custDataLst>
          </p:nvPr>
        </p:nvSpPr>
        <p:spPr>
          <a:xfrm>
            <a:off x="1557932" y="1201923"/>
            <a:ext cx="13047980" cy="7646196"/>
          </a:xfrm>
          <a:prstGeom prst="rect">
            <a:avLst/>
          </a:prstGeom>
        </p:spPr>
        <p:txBody>
          <a:bodyPr vert="horz" wrap="square" lIns="0" tIns="154940" rIns="0" bIns="0" rtlCol="0">
            <a:spAutoFit/>
          </a:bodyPr>
          <a:lstStyle/>
          <a:p>
            <a:pPr marL="12700" marR="5080">
              <a:lnSpc>
                <a:spcPts val="14840"/>
              </a:lnSpc>
              <a:spcBef>
                <a:spcPts val="1220"/>
              </a:spcBef>
            </a:pPr>
            <a:r>
              <a:rPr lang="fr-CA" sz="11000" spc="-10"/>
              <a:t>On parle et on signe son contrat de mariage, idéalement, </a:t>
            </a:r>
            <a:r>
              <a:rPr lang="fr-CA" sz="11000" u="sng" spc="-10"/>
              <a:t>avant</a:t>
            </a:r>
            <a:r>
              <a:rPr lang="fr-CA" sz="11000" spc="-10"/>
              <a:t> le mariage.</a:t>
            </a:r>
            <a:endParaRPr sz="11000" spc="-10"/>
          </a:p>
        </p:txBody>
      </p:sp>
      <p:sp>
        <p:nvSpPr>
          <p:cNvPr id="4" name="object 4"/>
          <p:cNvSpPr txBox="1"/>
          <p:nvPr>
            <p:custDataLst>
              <p:tags r:id="rId3"/>
            </p:custDataLst>
          </p:nvPr>
        </p:nvSpPr>
        <p:spPr>
          <a:xfrm>
            <a:off x="14471650" y="8397875"/>
            <a:ext cx="3940607" cy="1720343"/>
          </a:xfrm>
          <a:prstGeom prst="rect">
            <a:avLst/>
          </a:prstGeom>
        </p:spPr>
        <p:txBody>
          <a:bodyPr vert="horz" wrap="square" lIns="0" tIns="12065" rIns="0" bIns="0" rtlCol="0">
            <a:spAutoFit/>
          </a:bodyPr>
          <a:lstStyle/>
          <a:p>
            <a:pPr marL="12700" marR="5080" indent="369570" algn="r">
              <a:lnSpc>
                <a:spcPct val="100299"/>
              </a:lnSpc>
              <a:spcBef>
                <a:spcPts val="95"/>
              </a:spcBef>
            </a:pPr>
            <a:r>
              <a:rPr lang="fr-CA" sz="3700" b="1" i="1">
                <a:solidFill>
                  <a:srgbClr val="FFFCF0"/>
                </a:solidFill>
                <a:latin typeface="Calluna"/>
                <a:cs typeface="Calluna"/>
              </a:rPr>
              <a:t>Conseil no 1 : </a:t>
            </a:r>
            <a:r>
              <a:rPr lang="fr-CA" sz="3700" i="1">
                <a:solidFill>
                  <a:srgbClr val="FFFCF0"/>
                </a:solidFill>
                <a:latin typeface="Calluna"/>
                <a:cs typeface="Calluna"/>
              </a:rPr>
              <a:t>ne pas reporter la mise en place.</a:t>
            </a:r>
            <a:endParaRPr sz="3700">
              <a:latin typeface="Calluna"/>
              <a:cs typeface="Calluna"/>
            </a:endParaRPr>
          </a:p>
        </p:txBody>
      </p:sp>
    </p:spTree>
    <p:extLst>
      <p:ext uri="{BB962C8B-B14F-4D97-AF65-F5344CB8AC3E}">
        <p14:creationId xmlns:p14="http://schemas.microsoft.com/office/powerpoint/2010/main" val="205352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95EE5E7-0873-A590-E586-D0ABAF55A3D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996261" y="3513092"/>
            <a:ext cx="4911171" cy="6188075"/>
          </a:xfrm>
          <a:prstGeom prst="rect">
            <a:avLst/>
          </a:prstGeom>
        </p:spPr>
      </p:pic>
      <p:sp>
        <p:nvSpPr>
          <p:cNvPr id="2" name="object 7">
            <a:extLst>
              <a:ext uri="{FF2B5EF4-FFF2-40B4-BE49-F238E27FC236}">
                <a16:creationId xmlns:a16="http://schemas.microsoft.com/office/drawing/2014/main" id="{BC174F2A-78A2-4D6B-015D-11B279F4DFCD}"/>
              </a:ext>
            </a:extLst>
          </p:cNvPr>
          <p:cNvSpPr txBox="1"/>
          <p:nvPr>
            <p:custDataLst>
              <p:tags r:id="rId2"/>
            </p:custDataLst>
          </p:nvPr>
        </p:nvSpPr>
        <p:spPr>
          <a:xfrm>
            <a:off x="943897" y="1844207"/>
            <a:ext cx="17963535" cy="1295868"/>
          </a:xfrm>
          <a:prstGeom prst="rect">
            <a:avLst/>
          </a:prstGeom>
        </p:spPr>
        <p:txBody>
          <a:bodyPr vert="horz" wrap="square" lIns="0" tIns="186055" rIns="0" bIns="0" rtlCol="0">
            <a:spAutoFit/>
          </a:bodyPr>
          <a:lstStyle/>
          <a:p>
            <a:pPr marL="12700">
              <a:lnSpc>
                <a:spcPct val="100000"/>
              </a:lnSpc>
              <a:spcBef>
                <a:spcPts val="1465"/>
              </a:spcBef>
            </a:pPr>
            <a:r>
              <a:rPr lang="fr-CA" sz="7200" b="1" spc="-10">
                <a:solidFill>
                  <a:srgbClr val="303D42"/>
                </a:solidFill>
                <a:latin typeface="Calluna-Black"/>
                <a:cs typeface="Quattrocento Sans"/>
              </a:rPr>
              <a:t>Conseil no 2 : Faites affaire avec un expert</a:t>
            </a:r>
          </a:p>
        </p:txBody>
      </p:sp>
      <p:sp>
        <p:nvSpPr>
          <p:cNvPr id="3" name="object 8">
            <a:extLst>
              <a:ext uri="{FF2B5EF4-FFF2-40B4-BE49-F238E27FC236}">
                <a16:creationId xmlns:a16="http://schemas.microsoft.com/office/drawing/2014/main" id="{91161E32-DBE9-8E91-4E69-BD4C738ECEC7}"/>
              </a:ext>
            </a:extLst>
          </p:cNvPr>
          <p:cNvSpPr txBox="1"/>
          <p:nvPr>
            <p:custDataLst>
              <p:tags r:id="rId3"/>
            </p:custDataLst>
          </p:nvPr>
        </p:nvSpPr>
        <p:spPr>
          <a:xfrm>
            <a:off x="943897" y="4171656"/>
            <a:ext cx="12731382" cy="4870949"/>
          </a:xfrm>
          <a:prstGeom prst="rect">
            <a:avLst/>
          </a:prstGeom>
        </p:spPr>
        <p:txBody>
          <a:bodyPr vert="horz" wrap="square" lIns="0" tIns="186055" rIns="0" bIns="0" rtlCol="0">
            <a:spAutoFit/>
          </a:bodyPr>
          <a:lstStyle/>
          <a:p>
            <a:pPr marL="200660" marR="5080" indent="-188595">
              <a:lnSpc>
                <a:spcPct val="101000"/>
              </a:lnSpc>
              <a:spcBef>
                <a:spcPts val="880"/>
              </a:spcBef>
              <a:buChar char="•"/>
              <a:tabLst>
                <a:tab pos="201295" algn="l"/>
              </a:tabLst>
            </a:pPr>
            <a:r>
              <a:rPr lang="fr-CA" sz="4800">
                <a:solidFill>
                  <a:srgbClr val="303D42"/>
                </a:solidFill>
                <a:latin typeface="Calluna-Black"/>
                <a:cs typeface="Quattrocento Sans"/>
              </a:rPr>
              <a:t>Méfiez-vous des modèles standards disponibles sur Internet</a:t>
            </a:r>
          </a:p>
          <a:p>
            <a:pPr marL="12065" marR="5080">
              <a:lnSpc>
                <a:spcPct val="101000"/>
              </a:lnSpc>
              <a:spcBef>
                <a:spcPts val="880"/>
              </a:spcBef>
              <a:tabLst>
                <a:tab pos="201295" algn="l"/>
              </a:tabLst>
            </a:pPr>
            <a:endParaRPr lang="fr-CA" sz="4800">
              <a:solidFill>
                <a:srgbClr val="303D42"/>
              </a:solidFill>
              <a:latin typeface="Calluna-Black"/>
              <a:cs typeface="Quattrocento Sans"/>
            </a:endParaRPr>
          </a:p>
          <a:p>
            <a:pPr marL="200660" marR="5080" indent="-188595">
              <a:lnSpc>
                <a:spcPct val="101000"/>
              </a:lnSpc>
              <a:spcBef>
                <a:spcPts val="880"/>
              </a:spcBef>
              <a:buChar char="•"/>
              <a:tabLst>
                <a:tab pos="201295" algn="l"/>
              </a:tabLst>
            </a:pPr>
            <a:r>
              <a:rPr lang="fr-CA" sz="4800">
                <a:solidFill>
                  <a:srgbClr val="303D42"/>
                </a:solidFill>
                <a:latin typeface="Calluna-Black"/>
                <a:cs typeface="Quattrocento Sans"/>
              </a:rPr>
              <a:t>Il est important de « personnaliser » votre convention entre actionnaires</a:t>
            </a:r>
            <a:r>
              <a:rPr lang="fr-CA" sz="4800" spc="-10">
                <a:solidFill>
                  <a:srgbClr val="303D42"/>
                </a:solidFill>
                <a:latin typeface="Calluna-Black"/>
                <a:cs typeface="Quattrocento Sans"/>
              </a:rPr>
              <a:t> à votre situation et au contexte de votre entreprise. </a:t>
            </a:r>
            <a:endParaRPr lang="fr-CA" sz="4800">
              <a:latin typeface="Calluna-Black"/>
              <a:cs typeface="Quattrocento Sans"/>
            </a:endParaRPr>
          </a:p>
        </p:txBody>
      </p:sp>
      <p:grpSp>
        <p:nvGrpSpPr>
          <p:cNvPr id="4" name="object 6">
            <a:extLst>
              <a:ext uri="{FF2B5EF4-FFF2-40B4-BE49-F238E27FC236}">
                <a16:creationId xmlns:a16="http://schemas.microsoft.com/office/drawing/2014/main" id="{CFDAED9D-32C2-2221-FE8A-0BEF03DDCBBD}"/>
              </a:ext>
            </a:extLst>
          </p:cNvPr>
          <p:cNvGrpSpPr/>
          <p:nvPr>
            <p:custDataLst>
              <p:tags r:id="rId4"/>
            </p:custDataLst>
          </p:nvPr>
        </p:nvGrpSpPr>
        <p:grpSpPr>
          <a:xfrm>
            <a:off x="1570632" y="1574674"/>
            <a:ext cx="5654675" cy="111760"/>
            <a:chOff x="1570632" y="1574674"/>
            <a:chExt cx="5654675" cy="111760"/>
          </a:xfrm>
        </p:grpSpPr>
        <p:sp>
          <p:nvSpPr>
            <p:cNvPr id="5" name="object 7">
              <a:extLst>
                <a:ext uri="{FF2B5EF4-FFF2-40B4-BE49-F238E27FC236}">
                  <a16:creationId xmlns:a16="http://schemas.microsoft.com/office/drawing/2014/main" id="{4EC89848-0EEA-A5C7-8CF8-871932E398AD}"/>
                </a:ext>
              </a:extLst>
            </p:cNvPr>
            <p:cNvSpPr/>
            <p:nvPr/>
          </p:nvSpPr>
          <p:spPr>
            <a:xfrm>
              <a:off x="1570621" y="1574678"/>
              <a:ext cx="3769995" cy="111760"/>
            </a:xfrm>
            <a:custGeom>
              <a:avLst/>
              <a:gdLst/>
              <a:ahLst/>
              <a:cxnLst/>
              <a:rect l="l" t="t" r="r" b="b"/>
              <a:pathLst>
                <a:path w="3769995" h="111760">
                  <a:moveTo>
                    <a:pt x="3769525" y="0"/>
                  </a:moveTo>
                  <a:lnTo>
                    <a:pt x="1884768" y="0"/>
                  </a:lnTo>
                  <a:lnTo>
                    <a:pt x="0" y="0"/>
                  </a:lnTo>
                  <a:lnTo>
                    <a:pt x="0" y="111696"/>
                  </a:lnTo>
                  <a:lnTo>
                    <a:pt x="1884768" y="111696"/>
                  </a:lnTo>
                  <a:lnTo>
                    <a:pt x="3769525" y="111696"/>
                  </a:lnTo>
                  <a:lnTo>
                    <a:pt x="3769525" y="0"/>
                  </a:lnTo>
                  <a:close/>
                </a:path>
              </a:pathLst>
            </a:custGeom>
            <a:solidFill>
              <a:srgbClr val="F26B36"/>
            </a:solidFill>
          </p:spPr>
          <p:txBody>
            <a:bodyPr wrap="square" lIns="0" tIns="0" rIns="0" bIns="0" rtlCol="0"/>
            <a:lstStyle/>
            <a:p>
              <a:endParaRPr/>
            </a:p>
          </p:txBody>
        </p:sp>
        <p:sp>
          <p:nvSpPr>
            <p:cNvPr id="7" name="object 8">
              <a:extLst>
                <a:ext uri="{FF2B5EF4-FFF2-40B4-BE49-F238E27FC236}">
                  <a16:creationId xmlns:a16="http://schemas.microsoft.com/office/drawing/2014/main" id="{4D3D2027-13BF-D5F7-86BC-661A74260D56}"/>
                </a:ext>
              </a:extLst>
            </p:cNvPr>
            <p:cNvSpPr/>
            <p:nvPr/>
          </p:nvSpPr>
          <p:spPr>
            <a:xfrm>
              <a:off x="5340151" y="1574674"/>
              <a:ext cx="1885314" cy="111760"/>
            </a:xfrm>
            <a:custGeom>
              <a:avLst/>
              <a:gdLst/>
              <a:ahLst/>
              <a:cxnLst/>
              <a:rect l="l" t="t" r="r" b="b"/>
              <a:pathLst>
                <a:path w="1885315" h="111760">
                  <a:moveTo>
                    <a:pt x="1884759" y="0"/>
                  </a:moveTo>
                  <a:lnTo>
                    <a:pt x="0" y="0"/>
                  </a:lnTo>
                  <a:lnTo>
                    <a:pt x="0" y="111692"/>
                  </a:lnTo>
                  <a:lnTo>
                    <a:pt x="1884759" y="111692"/>
                  </a:lnTo>
                  <a:lnTo>
                    <a:pt x="1884759" y="0"/>
                  </a:lnTo>
                  <a:close/>
                </a:path>
              </a:pathLst>
            </a:custGeom>
            <a:solidFill>
              <a:srgbClr val="F9B59A"/>
            </a:solidFill>
          </p:spPr>
          <p:txBody>
            <a:bodyPr wrap="square" lIns="0" tIns="0" rIns="0" bIns="0" rtlCol="0"/>
            <a:lstStyle/>
            <a:p>
              <a:endParaRPr/>
            </a:p>
          </p:txBody>
        </p:sp>
      </p:grpSp>
    </p:spTree>
    <p:extLst>
      <p:ext uri="{BB962C8B-B14F-4D97-AF65-F5344CB8AC3E}">
        <p14:creationId xmlns:p14="http://schemas.microsoft.com/office/powerpoint/2010/main" val="374563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643E5C-D485-6014-A990-8A3C19466FC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526159C-8E3C-E8D7-2526-DB2F26C661F3}"/>
              </a:ext>
            </a:extLst>
          </p:cNvPr>
          <p:cNvPicPr/>
          <p:nvPr>
            <p:custDataLst>
              <p:tags r:id="rId1"/>
            </p:custDataLst>
          </p:nvPr>
        </p:nvPicPr>
        <p:blipFill>
          <a:blip r:embed="rId6" cstate="print"/>
          <a:stretch>
            <a:fillRect/>
          </a:stretch>
        </p:blipFill>
        <p:spPr>
          <a:xfrm>
            <a:off x="0" y="0"/>
            <a:ext cx="20104099" cy="11308556"/>
          </a:xfrm>
          <a:prstGeom prst="rect">
            <a:avLst/>
          </a:prstGeom>
        </p:spPr>
      </p:pic>
      <p:sp>
        <p:nvSpPr>
          <p:cNvPr id="3" name="object 3">
            <a:extLst>
              <a:ext uri="{FF2B5EF4-FFF2-40B4-BE49-F238E27FC236}">
                <a16:creationId xmlns:a16="http://schemas.microsoft.com/office/drawing/2014/main" id="{E7C79EAC-C082-BFA7-2532-29ABC4E668FA}"/>
              </a:ext>
            </a:extLst>
          </p:cNvPr>
          <p:cNvSpPr txBox="1">
            <a:spLocks noGrp="1"/>
          </p:cNvSpPr>
          <p:nvPr>
            <p:ph type="ctrTitle"/>
            <p:custDataLst>
              <p:tags r:id="rId2"/>
            </p:custDataLst>
          </p:nvPr>
        </p:nvSpPr>
        <p:spPr>
          <a:xfrm>
            <a:off x="1557931" y="1201923"/>
            <a:ext cx="16988587" cy="5850319"/>
          </a:xfrm>
          <a:prstGeom prst="rect">
            <a:avLst/>
          </a:prstGeom>
        </p:spPr>
        <p:txBody>
          <a:bodyPr vert="horz" wrap="square" lIns="0" tIns="154940" rIns="0" bIns="0" rtlCol="0">
            <a:spAutoFit/>
          </a:bodyPr>
          <a:lstStyle/>
          <a:p>
            <a:pPr marL="12700" marR="5080">
              <a:lnSpc>
                <a:spcPts val="14840"/>
              </a:lnSpc>
              <a:spcBef>
                <a:spcPts val="1220"/>
              </a:spcBef>
            </a:pPr>
            <a:r>
              <a:rPr lang="fr-CA"/>
              <a:t>Qu’est-ce qu’une convention </a:t>
            </a:r>
            <a:r>
              <a:rPr lang="fr-CA" u="sng"/>
              <a:t>unanime </a:t>
            </a:r>
            <a:r>
              <a:rPr lang="fr-CA"/>
              <a:t>entre actionnaires ?</a:t>
            </a:r>
            <a:endParaRPr spc="-10"/>
          </a:p>
        </p:txBody>
      </p:sp>
      <p:sp>
        <p:nvSpPr>
          <p:cNvPr id="4" name="object 4">
            <a:extLst>
              <a:ext uri="{FF2B5EF4-FFF2-40B4-BE49-F238E27FC236}">
                <a16:creationId xmlns:a16="http://schemas.microsoft.com/office/drawing/2014/main" id="{E5F84E37-6285-4DCD-5D8C-DDDDF234CB3C}"/>
              </a:ext>
            </a:extLst>
          </p:cNvPr>
          <p:cNvSpPr txBox="1"/>
          <p:nvPr>
            <p:custDataLst>
              <p:tags r:id="rId3"/>
            </p:custDataLst>
          </p:nvPr>
        </p:nvSpPr>
        <p:spPr>
          <a:xfrm>
            <a:off x="15049574" y="8123177"/>
            <a:ext cx="3496945" cy="1720343"/>
          </a:xfrm>
          <a:prstGeom prst="rect">
            <a:avLst/>
          </a:prstGeom>
        </p:spPr>
        <p:txBody>
          <a:bodyPr vert="horz" wrap="square" lIns="0" tIns="12065" rIns="0" bIns="0" rtlCol="0">
            <a:spAutoFit/>
          </a:bodyPr>
          <a:lstStyle/>
          <a:p>
            <a:pPr marL="12700" marR="5080" indent="369570" algn="r">
              <a:lnSpc>
                <a:spcPct val="100299"/>
              </a:lnSpc>
              <a:spcBef>
                <a:spcPts val="95"/>
              </a:spcBef>
            </a:pPr>
            <a:r>
              <a:rPr lang="fr-CA" sz="3700" i="1">
                <a:solidFill>
                  <a:srgbClr val="FFFCF0"/>
                </a:solidFill>
                <a:latin typeface="Calluna"/>
                <a:cs typeface="Calluna"/>
              </a:rPr>
              <a:t>La petite sœur de la convention entre actionnaires</a:t>
            </a:r>
            <a:endParaRPr sz="3700">
              <a:latin typeface="Calluna"/>
              <a:cs typeface="Calluna"/>
            </a:endParaRPr>
          </a:p>
        </p:txBody>
      </p:sp>
    </p:spTree>
    <p:extLst>
      <p:ext uri="{BB962C8B-B14F-4D97-AF65-F5344CB8AC3E}">
        <p14:creationId xmlns:p14="http://schemas.microsoft.com/office/powerpoint/2010/main" val="332275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42DCCEF-6E87-DE54-7640-EE8A18ACB590}"/>
              </a:ext>
            </a:extLst>
          </p:cNvPr>
          <p:cNvPicPr>
            <a:picLocks noChangeAspect="1"/>
          </p:cNvPicPr>
          <p:nvPr>
            <p:custDataLst>
              <p:tags r:id="rId1"/>
            </p:custDataLst>
          </p:nvPr>
        </p:nvPicPr>
        <p:blipFill>
          <a:blip r:embed="rId4"/>
          <a:stretch>
            <a:fillRect/>
          </a:stretch>
        </p:blipFill>
        <p:spPr>
          <a:xfrm>
            <a:off x="3575050" y="244475"/>
            <a:ext cx="12412807" cy="6830378"/>
          </a:xfrm>
          <a:prstGeom prst="rect">
            <a:avLst/>
          </a:prstGeom>
        </p:spPr>
      </p:pic>
      <p:pic>
        <p:nvPicPr>
          <p:cNvPr id="5" name="Image 4">
            <a:extLst>
              <a:ext uri="{FF2B5EF4-FFF2-40B4-BE49-F238E27FC236}">
                <a16:creationId xmlns:a16="http://schemas.microsoft.com/office/drawing/2014/main" id="{291E9D18-DE0B-FEC3-33DB-F851FF542C31}"/>
              </a:ext>
            </a:extLst>
          </p:cNvPr>
          <p:cNvPicPr>
            <a:picLocks noChangeAspect="1"/>
          </p:cNvPicPr>
          <p:nvPr>
            <p:custDataLst>
              <p:tags r:id="rId2"/>
            </p:custDataLst>
          </p:nvPr>
        </p:nvPicPr>
        <p:blipFill>
          <a:blip r:embed="rId5"/>
          <a:stretch>
            <a:fillRect/>
          </a:stretch>
        </p:blipFill>
        <p:spPr>
          <a:xfrm>
            <a:off x="3551233" y="7254875"/>
            <a:ext cx="12460439" cy="3515216"/>
          </a:xfrm>
          <a:prstGeom prst="rect">
            <a:avLst/>
          </a:prstGeom>
        </p:spPr>
      </p:pic>
    </p:spTree>
    <p:extLst>
      <p:ext uri="{BB962C8B-B14F-4D97-AF65-F5344CB8AC3E}">
        <p14:creationId xmlns:p14="http://schemas.microsoft.com/office/powerpoint/2010/main" val="319194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a:extLst>
            <a:ext uri="{FF2B5EF4-FFF2-40B4-BE49-F238E27FC236}">
              <a16:creationId xmlns:a16="http://schemas.microsoft.com/office/drawing/2014/main" id="{2C40766A-35F0-97FA-8F27-D0439AC7EA9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2A70765-C66A-1A28-2D80-8019D894CEC2}"/>
              </a:ext>
            </a:extLst>
          </p:cNvPr>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22" name="object 4">
            <a:extLst>
              <a:ext uri="{FF2B5EF4-FFF2-40B4-BE49-F238E27FC236}">
                <a16:creationId xmlns:a16="http://schemas.microsoft.com/office/drawing/2014/main" id="{788E9E81-4D29-4B7C-E997-DC8EE0B6111B}"/>
              </a:ext>
            </a:extLst>
          </p:cNvPr>
          <p:cNvSpPr txBox="1"/>
          <p:nvPr>
            <p:custDataLst>
              <p:tags r:id="rId2"/>
            </p:custDataLst>
          </p:nvPr>
        </p:nvSpPr>
        <p:spPr>
          <a:xfrm>
            <a:off x="1570631" y="2495034"/>
            <a:ext cx="14803597" cy="864980"/>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Quels défis voyez-vous dans votre entreprise?</a:t>
            </a:r>
          </a:p>
        </p:txBody>
      </p:sp>
      <p:sp>
        <p:nvSpPr>
          <p:cNvPr id="19" name="Rectangle 18">
            <a:extLst>
              <a:ext uri="{FF2B5EF4-FFF2-40B4-BE49-F238E27FC236}">
                <a16:creationId xmlns:a16="http://schemas.microsoft.com/office/drawing/2014/main" id="{D079F749-EAF8-DC02-F730-6925B7561002}"/>
              </a:ext>
            </a:extLst>
          </p:cNvPr>
          <p:cNvSpPr/>
          <p:nvPr/>
        </p:nvSpPr>
        <p:spPr>
          <a:xfrm>
            <a:off x="0" y="5899355"/>
            <a:ext cx="20104100" cy="5409995"/>
          </a:xfrm>
          <a:prstGeom prst="rect">
            <a:avLst/>
          </a:prstGeom>
          <a:solidFill>
            <a:srgbClr val="303D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bject 4">
            <a:extLst>
              <a:ext uri="{FF2B5EF4-FFF2-40B4-BE49-F238E27FC236}">
                <a16:creationId xmlns:a16="http://schemas.microsoft.com/office/drawing/2014/main" id="{A595ACAD-8546-C8E9-DA54-98EB15B0B04A}"/>
              </a:ext>
            </a:extLst>
          </p:cNvPr>
          <p:cNvSpPr txBox="1"/>
          <p:nvPr>
            <p:custDataLst>
              <p:tags r:id="rId3"/>
            </p:custDataLst>
          </p:nvPr>
        </p:nvSpPr>
        <p:spPr>
          <a:xfrm>
            <a:off x="8951862" y="3941949"/>
            <a:ext cx="9869210" cy="864980"/>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Quels scénarios vous inquiètent le plus?</a:t>
            </a:r>
          </a:p>
        </p:txBody>
      </p:sp>
      <p:sp>
        <p:nvSpPr>
          <p:cNvPr id="4" name="object 7">
            <a:extLst>
              <a:ext uri="{FF2B5EF4-FFF2-40B4-BE49-F238E27FC236}">
                <a16:creationId xmlns:a16="http://schemas.microsoft.com/office/drawing/2014/main" id="{053DA17B-056B-8618-7EC4-F2F5F97742DA}"/>
              </a:ext>
            </a:extLst>
          </p:cNvPr>
          <p:cNvSpPr txBox="1"/>
          <p:nvPr>
            <p:custDataLst>
              <p:tags r:id="rId4"/>
            </p:custDataLst>
          </p:nvPr>
        </p:nvSpPr>
        <p:spPr>
          <a:xfrm>
            <a:off x="1010182" y="6799665"/>
            <a:ext cx="17963535" cy="1295868"/>
          </a:xfrm>
          <a:prstGeom prst="rect">
            <a:avLst/>
          </a:prstGeom>
        </p:spPr>
        <p:txBody>
          <a:bodyPr vert="horz" wrap="square" lIns="0" tIns="186055" rIns="0" bIns="0" rtlCol="0">
            <a:spAutoFit/>
          </a:bodyPr>
          <a:lstStyle/>
          <a:p>
            <a:pPr marL="12700">
              <a:lnSpc>
                <a:spcPct val="100000"/>
              </a:lnSpc>
              <a:spcBef>
                <a:spcPts val="1465"/>
              </a:spcBef>
            </a:pPr>
            <a:r>
              <a:rPr lang="fr-CA" sz="7200" b="1" spc="-10">
                <a:solidFill>
                  <a:schemeClr val="bg1"/>
                </a:solidFill>
                <a:latin typeface="Calluna-Black"/>
                <a:cs typeface="Quattrocento Sans"/>
              </a:rPr>
              <a:t>En mode discussion </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Encre 16">
                <a:extLst>
                  <a:ext uri="{FF2B5EF4-FFF2-40B4-BE49-F238E27FC236}">
                    <a16:creationId xmlns:a16="http://schemas.microsoft.com/office/drawing/2014/main" id="{698812FA-B928-C59C-7209-97E37B341150}"/>
                  </a:ext>
                </a:extLst>
              </p14:cNvPr>
              <p14:cNvContentPartPr/>
              <p14:nvPr/>
            </p14:nvContentPartPr>
            <p14:xfrm>
              <a:off x="-7109535" y="4806929"/>
              <a:ext cx="360" cy="360"/>
            </p14:xfrm>
          </p:contentPart>
        </mc:Choice>
        <mc:Fallback xmlns="">
          <p:pic>
            <p:nvPicPr>
              <p:cNvPr id="17" name="Encre 16">
                <a:extLst>
                  <a:ext uri="{FF2B5EF4-FFF2-40B4-BE49-F238E27FC236}">
                    <a16:creationId xmlns:a16="http://schemas.microsoft.com/office/drawing/2014/main" id="{698812FA-B928-C59C-7209-97E37B341150}"/>
                  </a:ext>
                </a:extLst>
              </p:cNvPr>
              <p:cNvPicPr/>
              <p:nvPr/>
            </p:nvPicPr>
            <p:blipFill>
              <a:blip r:embed="rId9"/>
              <a:stretch>
                <a:fillRect/>
              </a:stretch>
            </p:blipFill>
            <p:spPr>
              <a:xfrm>
                <a:off x="-7127535" y="4698929"/>
                <a:ext cx="36000" cy="216000"/>
              </a:xfrm>
              <a:prstGeom prst="rect">
                <a:avLst/>
              </a:prstGeom>
            </p:spPr>
          </p:pic>
        </mc:Fallback>
      </mc:AlternateContent>
      <p:grpSp>
        <p:nvGrpSpPr>
          <p:cNvPr id="23" name="object 9">
            <a:extLst>
              <a:ext uri="{FF2B5EF4-FFF2-40B4-BE49-F238E27FC236}">
                <a16:creationId xmlns:a16="http://schemas.microsoft.com/office/drawing/2014/main" id="{CA60C291-8AB4-045D-74E3-E9FCD278D738}"/>
              </a:ext>
            </a:extLst>
          </p:cNvPr>
          <p:cNvGrpSpPr/>
          <p:nvPr>
            <p:custDataLst>
              <p:tags r:id="rId5"/>
            </p:custDataLst>
          </p:nvPr>
        </p:nvGrpSpPr>
        <p:grpSpPr>
          <a:xfrm>
            <a:off x="1570631" y="1573899"/>
            <a:ext cx="5654754" cy="111765"/>
            <a:chOff x="1570631" y="1573899"/>
            <a:chExt cx="5654754" cy="111765"/>
          </a:xfrm>
        </p:grpSpPr>
        <p:sp>
          <p:nvSpPr>
            <p:cNvPr id="25" name="object 11">
              <a:extLst>
                <a:ext uri="{FF2B5EF4-FFF2-40B4-BE49-F238E27FC236}">
                  <a16:creationId xmlns:a16="http://schemas.microsoft.com/office/drawing/2014/main" id="{948401D1-8023-C478-B46C-4C698B854595}"/>
                </a:ext>
              </a:extLst>
            </p:cNvPr>
            <p:cNvSpPr/>
            <p:nvPr/>
          </p:nvSpPr>
          <p:spPr>
            <a:xfrm>
              <a:off x="3455390" y="1573904"/>
              <a:ext cx="3769995" cy="111760"/>
            </a:xfrm>
            <a:custGeom>
              <a:avLst/>
              <a:gdLst/>
              <a:ahLst/>
              <a:cxnLst/>
              <a:rect l="l" t="t" r="r" b="b"/>
              <a:pathLst>
                <a:path w="3769995" h="111760">
                  <a:moveTo>
                    <a:pt x="3769512" y="0"/>
                  </a:moveTo>
                  <a:lnTo>
                    <a:pt x="1884756" y="0"/>
                  </a:lnTo>
                  <a:lnTo>
                    <a:pt x="0" y="0"/>
                  </a:lnTo>
                  <a:lnTo>
                    <a:pt x="0" y="111696"/>
                  </a:lnTo>
                  <a:lnTo>
                    <a:pt x="1884756" y="111696"/>
                  </a:lnTo>
                  <a:lnTo>
                    <a:pt x="3769512" y="111696"/>
                  </a:lnTo>
                  <a:lnTo>
                    <a:pt x="3769512" y="0"/>
                  </a:lnTo>
                  <a:close/>
                </a:path>
              </a:pathLst>
            </a:custGeom>
            <a:solidFill>
              <a:srgbClr val="F9B59A"/>
            </a:solidFill>
          </p:spPr>
          <p:txBody>
            <a:bodyPr wrap="square" lIns="0" tIns="0" rIns="0" bIns="0" rtlCol="0"/>
            <a:lstStyle/>
            <a:p>
              <a:endParaRPr/>
            </a:p>
          </p:txBody>
        </p:sp>
        <p:sp>
          <p:nvSpPr>
            <p:cNvPr id="24" name="object 10">
              <a:extLst>
                <a:ext uri="{FF2B5EF4-FFF2-40B4-BE49-F238E27FC236}">
                  <a16:creationId xmlns:a16="http://schemas.microsoft.com/office/drawing/2014/main" id="{A1ACD2E3-68AD-B854-912F-DEE20C4E1170}"/>
                </a:ext>
              </a:extLst>
            </p:cNvPr>
            <p:cNvSpPr/>
            <p:nvPr/>
          </p:nvSpPr>
          <p:spPr>
            <a:xfrm>
              <a:off x="1570631" y="1573899"/>
              <a:ext cx="5654753" cy="111760"/>
            </a:xfrm>
            <a:custGeom>
              <a:avLst/>
              <a:gdLst/>
              <a:ahLst/>
              <a:cxnLst/>
              <a:rect l="l" t="t" r="r" b="b"/>
              <a:pathLst>
                <a:path w="1885314" h="111760">
                  <a:moveTo>
                    <a:pt x="1884759" y="0"/>
                  </a:moveTo>
                  <a:lnTo>
                    <a:pt x="0" y="0"/>
                  </a:lnTo>
                  <a:lnTo>
                    <a:pt x="0" y="111692"/>
                  </a:lnTo>
                  <a:lnTo>
                    <a:pt x="1884759" y="111692"/>
                  </a:lnTo>
                  <a:lnTo>
                    <a:pt x="1884759" y="0"/>
                  </a:lnTo>
                  <a:close/>
                </a:path>
              </a:pathLst>
            </a:custGeom>
            <a:solidFill>
              <a:srgbClr val="F26B36"/>
            </a:solidFill>
          </p:spPr>
          <p:txBody>
            <a:bodyPr wrap="square" lIns="0" tIns="0" rIns="0" bIns="0" rtlCol="0"/>
            <a:lstStyle/>
            <a:p>
              <a:endParaRPr/>
            </a:p>
          </p:txBody>
        </p:sp>
      </p:grpSp>
    </p:spTree>
    <p:extLst>
      <p:ext uri="{BB962C8B-B14F-4D97-AF65-F5344CB8AC3E}">
        <p14:creationId xmlns:p14="http://schemas.microsoft.com/office/powerpoint/2010/main" val="130054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DE66F5-F9B0-1416-97F0-2D01D83A7D84}"/>
              </a:ext>
            </a:extLst>
          </p:cNvPr>
          <p:cNvPicPr>
            <a:picLocks noChangeAspect="1"/>
          </p:cNvPicPr>
          <p:nvPr>
            <p:custDataLst>
              <p:tags r:id="rId1"/>
            </p:custDataLst>
          </p:nvPr>
        </p:nvPicPr>
        <p:blipFill>
          <a:blip r:embed="rId4"/>
          <a:stretch>
            <a:fillRect/>
          </a:stretch>
        </p:blipFill>
        <p:spPr>
          <a:xfrm>
            <a:off x="6375579" y="0"/>
            <a:ext cx="7352944" cy="11309350"/>
          </a:xfrm>
          <a:prstGeom prst="rect">
            <a:avLst/>
          </a:prstGeom>
        </p:spPr>
      </p:pic>
    </p:spTree>
    <p:extLst>
      <p:ext uri="{BB962C8B-B14F-4D97-AF65-F5344CB8AC3E}">
        <p14:creationId xmlns:p14="http://schemas.microsoft.com/office/powerpoint/2010/main" val="54943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3" name="Image 2" descr="Une image contenant texte, Police, conception, logo&#10;&#10;Le contenu généré par l’IA peut être incorrect.">
            <a:extLst>
              <a:ext uri="{FF2B5EF4-FFF2-40B4-BE49-F238E27FC236}">
                <a16:creationId xmlns:a16="http://schemas.microsoft.com/office/drawing/2014/main" id="{6D1B7F9B-A67D-0DE8-5DD8-C7097172D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819" y="0"/>
            <a:ext cx="11309350" cy="11309350"/>
          </a:xfrm>
          <a:prstGeom prst="rect">
            <a:avLst/>
          </a:prstGeom>
        </p:spPr>
      </p:pic>
      <p:pic>
        <p:nvPicPr>
          <p:cNvPr id="5" name="Image 4">
            <a:extLst>
              <a:ext uri="{FF2B5EF4-FFF2-40B4-BE49-F238E27FC236}">
                <a16:creationId xmlns:a16="http://schemas.microsoft.com/office/drawing/2014/main" id="{45D496FB-D760-2B33-8DBE-2AE13A8E309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67036" y="2560637"/>
            <a:ext cx="4911171" cy="6188075"/>
          </a:xfrm>
          <a:prstGeom prst="rect">
            <a:avLst/>
          </a:prstGeom>
        </p:spPr>
      </p:pic>
    </p:spTree>
    <p:extLst>
      <p:ext uri="{BB962C8B-B14F-4D97-AF65-F5344CB8AC3E}">
        <p14:creationId xmlns:p14="http://schemas.microsoft.com/office/powerpoint/2010/main" val="243030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95EE5E7-0873-A590-E586-D0ABAF55A3D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51050" y="3140075"/>
            <a:ext cx="4911171" cy="6188075"/>
          </a:xfrm>
          <a:prstGeom prst="rect">
            <a:avLst/>
          </a:prstGeom>
        </p:spPr>
      </p:pic>
      <p:pic>
        <p:nvPicPr>
          <p:cNvPr id="7" name="Image 6" descr="Une image contenant diagramme&#10;&#10;Description générée automatiquement">
            <a:extLst>
              <a:ext uri="{FF2B5EF4-FFF2-40B4-BE49-F238E27FC236}">
                <a16:creationId xmlns:a16="http://schemas.microsoft.com/office/drawing/2014/main" id="{DF54ABB0-C7AB-6A5F-8ADC-51D082820A7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8794749" y="0"/>
            <a:ext cx="11309350" cy="11309350"/>
          </a:xfrm>
          <a:prstGeom prst="rect">
            <a:avLst/>
          </a:prstGeom>
        </p:spPr>
      </p:pic>
    </p:spTree>
    <p:extLst>
      <p:ext uri="{BB962C8B-B14F-4D97-AF65-F5344CB8AC3E}">
        <p14:creationId xmlns:p14="http://schemas.microsoft.com/office/powerpoint/2010/main" val="351291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grpSp>
        <p:nvGrpSpPr>
          <p:cNvPr id="2" name="object 2"/>
          <p:cNvGrpSpPr/>
          <p:nvPr>
            <p:custDataLst>
              <p:tags r:id="rId1"/>
            </p:custDataLst>
          </p:nvPr>
        </p:nvGrpSpPr>
        <p:grpSpPr>
          <a:xfrm>
            <a:off x="15482329" y="3276645"/>
            <a:ext cx="1120140" cy="1102360"/>
            <a:chOff x="15482329" y="3276645"/>
            <a:chExt cx="1120140" cy="1102360"/>
          </a:xfrm>
        </p:grpSpPr>
        <p:sp>
          <p:nvSpPr>
            <p:cNvPr id="3" name="object 3"/>
            <p:cNvSpPr/>
            <p:nvPr/>
          </p:nvSpPr>
          <p:spPr>
            <a:xfrm>
              <a:off x="15622883" y="4228475"/>
              <a:ext cx="3175" cy="3175"/>
            </a:xfrm>
            <a:custGeom>
              <a:avLst/>
              <a:gdLst/>
              <a:ahLst/>
              <a:cxnLst/>
              <a:rect l="l" t="t" r="r" b="b"/>
              <a:pathLst>
                <a:path w="3175" h="3175">
                  <a:moveTo>
                    <a:pt x="0" y="900"/>
                  </a:moveTo>
                  <a:lnTo>
                    <a:pt x="921" y="0"/>
                  </a:lnTo>
                  <a:lnTo>
                    <a:pt x="2722" y="1853"/>
                  </a:lnTo>
                  <a:lnTo>
                    <a:pt x="1800" y="2753"/>
                  </a:lnTo>
                  <a:lnTo>
                    <a:pt x="0" y="900"/>
                  </a:lnTo>
                </a:path>
                <a:path w="3175" h="3175">
                  <a:moveTo>
                    <a:pt x="0" y="900"/>
                  </a:moveTo>
                  <a:lnTo>
                    <a:pt x="921" y="0"/>
                  </a:lnTo>
                  <a:lnTo>
                    <a:pt x="2722" y="1853"/>
                  </a:lnTo>
                  <a:lnTo>
                    <a:pt x="1800" y="2753"/>
                  </a:lnTo>
                  <a:lnTo>
                    <a:pt x="0" y="900"/>
                  </a:lnTo>
                </a:path>
              </a:pathLst>
            </a:custGeom>
            <a:ln w="28700">
              <a:solidFill>
                <a:srgbClr val="BA2231"/>
              </a:solidFill>
            </a:ln>
          </p:spPr>
          <p:txBody>
            <a:bodyPr wrap="square" lIns="0" tIns="0" rIns="0" bIns="0" rtlCol="0"/>
            <a:lstStyle/>
            <a:p>
              <a:endParaRPr/>
            </a:p>
          </p:txBody>
        </p:sp>
        <p:sp>
          <p:nvSpPr>
            <p:cNvPr id="4" name="object 4"/>
            <p:cNvSpPr/>
            <p:nvPr/>
          </p:nvSpPr>
          <p:spPr>
            <a:xfrm>
              <a:off x="15496679" y="3342063"/>
              <a:ext cx="1026160" cy="1022985"/>
            </a:xfrm>
            <a:custGeom>
              <a:avLst/>
              <a:gdLst/>
              <a:ahLst/>
              <a:cxnLst/>
              <a:rect l="l" t="t" r="r" b="b"/>
              <a:pathLst>
                <a:path w="1026159" h="1022985">
                  <a:moveTo>
                    <a:pt x="630986" y="395925"/>
                  </a:moveTo>
                  <a:lnTo>
                    <a:pt x="595450" y="353109"/>
                  </a:lnTo>
                  <a:lnTo>
                    <a:pt x="567325" y="306791"/>
                  </a:lnTo>
                  <a:lnTo>
                    <a:pt x="545769" y="258484"/>
                  </a:lnTo>
                  <a:lnTo>
                    <a:pt x="529943" y="209703"/>
                  </a:lnTo>
                  <a:lnTo>
                    <a:pt x="519006" y="161959"/>
                  </a:lnTo>
                  <a:lnTo>
                    <a:pt x="512118" y="116767"/>
                  </a:lnTo>
                  <a:lnTo>
                    <a:pt x="508439" y="75640"/>
                  </a:lnTo>
                  <a:lnTo>
                    <a:pt x="507128" y="40090"/>
                  </a:lnTo>
                  <a:lnTo>
                    <a:pt x="507345" y="11633"/>
                  </a:lnTo>
                  <a:lnTo>
                    <a:pt x="507502" y="5413"/>
                  </a:lnTo>
                  <a:lnTo>
                    <a:pt x="502592" y="240"/>
                  </a:lnTo>
                  <a:lnTo>
                    <a:pt x="496372" y="83"/>
                  </a:lnTo>
                  <a:lnTo>
                    <a:pt x="493430" y="0"/>
                  </a:lnTo>
                  <a:lnTo>
                    <a:pt x="490581" y="1078"/>
                  </a:lnTo>
                  <a:lnTo>
                    <a:pt x="488424" y="3078"/>
                  </a:lnTo>
                  <a:lnTo>
                    <a:pt x="289540" y="182832"/>
                  </a:lnTo>
                  <a:lnTo>
                    <a:pt x="244361" y="224881"/>
                  </a:lnTo>
                  <a:lnTo>
                    <a:pt x="202222" y="265970"/>
                  </a:lnTo>
                  <a:lnTo>
                    <a:pt x="163367" y="306247"/>
                  </a:lnTo>
                  <a:lnTo>
                    <a:pt x="128041" y="345859"/>
                  </a:lnTo>
                  <a:lnTo>
                    <a:pt x="96487" y="384956"/>
                  </a:lnTo>
                  <a:lnTo>
                    <a:pt x="68947" y="423683"/>
                  </a:lnTo>
                  <a:lnTo>
                    <a:pt x="45666" y="462191"/>
                  </a:lnTo>
                  <a:lnTo>
                    <a:pt x="26888" y="500626"/>
                  </a:lnTo>
                  <a:lnTo>
                    <a:pt x="12855" y="539137"/>
                  </a:lnTo>
                  <a:lnTo>
                    <a:pt x="3811" y="577870"/>
                  </a:lnTo>
                  <a:lnTo>
                    <a:pt x="0" y="616975"/>
                  </a:lnTo>
                  <a:lnTo>
                    <a:pt x="2356" y="662030"/>
                  </a:lnTo>
                  <a:lnTo>
                    <a:pt x="12147" y="706840"/>
                  </a:lnTo>
                  <a:lnTo>
                    <a:pt x="29445" y="751545"/>
                  </a:lnTo>
                  <a:lnTo>
                    <a:pt x="54325" y="796282"/>
                  </a:lnTo>
                  <a:lnTo>
                    <a:pt x="86861" y="841192"/>
                  </a:lnTo>
                  <a:lnTo>
                    <a:pt x="127127" y="886412"/>
                  </a:lnTo>
                  <a:lnTo>
                    <a:pt x="126205" y="887313"/>
                  </a:lnTo>
                  <a:lnTo>
                    <a:pt x="128017" y="889177"/>
                  </a:lnTo>
                  <a:lnTo>
                    <a:pt x="128938" y="888266"/>
                  </a:lnTo>
                  <a:lnTo>
                    <a:pt x="173039" y="929636"/>
                  </a:lnTo>
                  <a:lnTo>
                    <a:pt x="217058" y="963297"/>
                  </a:lnTo>
                  <a:lnTo>
                    <a:pt x="261129" y="989324"/>
                  </a:lnTo>
                  <a:lnTo>
                    <a:pt x="305386" y="1007794"/>
                  </a:lnTo>
                  <a:lnTo>
                    <a:pt x="349962" y="1018783"/>
                  </a:lnTo>
                  <a:lnTo>
                    <a:pt x="394993" y="1022366"/>
                  </a:lnTo>
                  <a:lnTo>
                    <a:pt x="434182" y="1019566"/>
                  </a:lnTo>
                  <a:lnTo>
                    <a:pt x="473131" y="1011521"/>
                  </a:lnTo>
                  <a:lnTo>
                    <a:pt x="511983" y="998480"/>
                  </a:lnTo>
                  <a:lnTo>
                    <a:pt x="550882" y="980693"/>
                  </a:lnTo>
                  <a:lnTo>
                    <a:pt x="589971" y="958408"/>
                  </a:lnTo>
                  <a:lnTo>
                    <a:pt x="629393" y="931874"/>
                  </a:lnTo>
                  <a:lnTo>
                    <a:pt x="669293" y="901342"/>
                  </a:lnTo>
                  <a:lnTo>
                    <a:pt x="709813" y="867060"/>
                  </a:lnTo>
                  <a:lnTo>
                    <a:pt x="751096" y="829277"/>
                  </a:lnTo>
                  <a:lnTo>
                    <a:pt x="793287" y="788243"/>
                  </a:lnTo>
                  <a:lnTo>
                    <a:pt x="836529" y="744207"/>
                  </a:lnTo>
                  <a:lnTo>
                    <a:pt x="1021225" y="549930"/>
                  </a:lnTo>
                  <a:lnTo>
                    <a:pt x="1025560" y="545480"/>
                  </a:lnTo>
                  <a:lnTo>
                    <a:pt x="1025476" y="538360"/>
                  </a:lnTo>
                  <a:lnTo>
                    <a:pt x="1021036" y="534015"/>
                  </a:lnTo>
                  <a:lnTo>
                    <a:pt x="1018932" y="531962"/>
                  </a:lnTo>
                  <a:lnTo>
                    <a:pt x="1016105" y="530811"/>
                  </a:lnTo>
                  <a:lnTo>
                    <a:pt x="1013162" y="530811"/>
                  </a:lnTo>
                  <a:lnTo>
                    <a:pt x="984708" y="530298"/>
                  </a:lnTo>
                  <a:lnTo>
                    <a:pt x="908191" y="523318"/>
                  </a:lnTo>
                  <a:lnTo>
                    <a:pt x="863199" y="515256"/>
                  </a:lnTo>
                  <a:lnTo>
                    <a:pt x="815765" y="503082"/>
                  </a:lnTo>
                  <a:lnTo>
                    <a:pt x="767425" y="485998"/>
                  </a:lnTo>
                  <a:lnTo>
                    <a:pt x="719715" y="463206"/>
                  </a:lnTo>
                  <a:lnTo>
                    <a:pt x="674170" y="433908"/>
                  </a:lnTo>
                  <a:lnTo>
                    <a:pt x="632326" y="397307"/>
                  </a:lnTo>
                  <a:lnTo>
                    <a:pt x="630986" y="395925"/>
                  </a:lnTo>
                </a:path>
              </a:pathLst>
            </a:custGeom>
            <a:ln w="28700">
              <a:solidFill>
                <a:srgbClr val="F26B36"/>
              </a:solidFill>
            </a:ln>
          </p:spPr>
          <p:txBody>
            <a:bodyPr wrap="square" lIns="0" tIns="0" rIns="0" bIns="0" rtlCol="0"/>
            <a:lstStyle/>
            <a:p>
              <a:endParaRPr/>
            </a:p>
          </p:txBody>
        </p:sp>
        <p:sp>
          <p:nvSpPr>
            <p:cNvPr id="5" name="object 5"/>
            <p:cNvSpPr/>
            <p:nvPr/>
          </p:nvSpPr>
          <p:spPr>
            <a:xfrm>
              <a:off x="16228993" y="3290996"/>
              <a:ext cx="358775" cy="354330"/>
            </a:xfrm>
            <a:custGeom>
              <a:avLst/>
              <a:gdLst/>
              <a:ahLst/>
              <a:cxnLst/>
              <a:rect l="l" t="t" r="r" b="b"/>
              <a:pathLst>
                <a:path w="358775" h="354329">
                  <a:moveTo>
                    <a:pt x="227054" y="354198"/>
                  </a:moveTo>
                  <a:lnTo>
                    <a:pt x="180748" y="354084"/>
                  </a:lnTo>
                  <a:lnTo>
                    <a:pt x="130807" y="348324"/>
                  </a:lnTo>
                  <a:lnTo>
                    <a:pt x="83263" y="333336"/>
                  </a:lnTo>
                  <a:lnTo>
                    <a:pt x="44149" y="305540"/>
                  </a:lnTo>
                  <a:lnTo>
                    <a:pt x="17533" y="265878"/>
                  </a:lnTo>
                  <a:lnTo>
                    <a:pt x="4122" y="218310"/>
                  </a:lnTo>
                  <a:lnTo>
                    <a:pt x="0" y="168586"/>
                  </a:lnTo>
                  <a:lnTo>
                    <a:pt x="1249" y="122457"/>
                  </a:lnTo>
                  <a:lnTo>
                    <a:pt x="23932" y="70894"/>
                  </a:lnTo>
                  <a:lnTo>
                    <a:pt x="74210" y="45506"/>
                  </a:lnTo>
                  <a:lnTo>
                    <a:pt x="326444" y="0"/>
                  </a:lnTo>
                  <a:lnTo>
                    <a:pt x="337155" y="87"/>
                  </a:lnTo>
                  <a:lnTo>
                    <a:pt x="346669" y="4133"/>
                  </a:lnTo>
                  <a:lnTo>
                    <a:pt x="353971" y="11449"/>
                  </a:lnTo>
                  <a:lnTo>
                    <a:pt x="358045" y="21350"/>
                  </a:lnTo>
                  <a:lnTo>
                    <a:pt x="358746" y="24973"/>
                  </a:lnTo>
                  <a:lnTo>
                    <a:pt x="358694" y="28690"/>
                  </a:lnTo>
                  <a:lnTo>
                    <a:pt x="357909" y="32292"/>
                  </a:lnTo>
                  <a:lnTo>
                    <a:pt x="305858" y="283247"/>
                  </a:lnTo>
                  <a:lnTo>
                    <a:pt x="296655" y="310731"/>
                  </a:lnTo>
                  <a:lnTo>
                    <a:pt x="279186" y="332858"/>
                  </a:lnTo>
                  <a:lnTo>
                    <a:pt x="255352" y="347918"/>
                  </a:lnTo>
                  <a:lnTo>
                    <a:pt x="227054" y="354198"/>
                  </a:lnTo>
                </a:path>
              </a:pathLst>
            </a:custGeom>
            <a:ln w="28700">
              <a:solidFill>
                <a:srgbClr val="F26B36"/>
              </a:solidFill>
            </a:ln>
          </p:spPr>
          <p:txBody>
            <a:bodyPr wrap="square" lIns="0" tIns="0" rIns="0" bIns="0" rtlCol="0"/>
            <a:lstStyle/>
            <a:p>
              <a:endParaRPr/>
            </a:p>
          </p:txBody>
        </p:sp>
      </p:grpSp>
      <p:sp>
        <p:nvSpPr>
          <p:cNvPr id="6" name="object 6"/>
          <p:cNvSpPr/>
          <p:nvPr>
            <p:custDataLst>
              <p:tags r:id="rId2"/>
            </p:custDataLst>
          </p:nvPr>
        </p:nvSpPr>
        <p:spPr>
          <a:xfrm>
            <a:off x="15134153" y="7669820"/>
            <a:ext cx="4970145" cy="3570604"/>
          </a:xfrm>
          <a:custGeom>
            <a:avLst/>
            <a:gdLst/>
            <a:ahLst/>
            <a:cxnLst/>
            <a:rect l="l" t="t" r="r" b="b"/>
            <a:pathLst>
              <a:path w="4970144" h="3570604">
                <a:moveTo>
                  <a:pt x="0" y="0"/>
                </a:moveTo>
                <a:lnTo>
                  <a:pt x="10562" y="47254"/>
                </a:lnTo>
                <a:lnTo>
                  <a:pt x="21592" y="94282"/>
                </a:lnTo>
                <a:lnTo>
                  <a:pt x="33086" y="141083"/>
                </a:lnTo>
                <a:lnTo>
                  <a:pt x="45042" y="187654"/>
                </a:lnTo>
                <a:lnTo>
                  <a:pt x="57456" y="233994"/>
                </a:lnTo>
                <a:lnTo>
                  <a:pt x="70325" y="280100"/>
                </a:lnTo>
                <a:lnTo>
                  <a:pt x="83646" y="325972"/>
                </a:lnTo>
                <a:lnTo>
                  <a:pt x="97417" y="371606"/>
                </a:lnTo>
                <a:lnTo>
                  <a:pt x="111634" y="417001"/>
                </a:lnTo>
                <a:lnTo>
                  <a:pt x="126294" y="462155"/>
                </a:lnTo>
                <a:lnTo>
                  <a:pt x="141395" y="507066"/>
                </a:lnTo>
                <a:lnTo>
                  <a:pt x="156933" y="551732"/>
                </a:lnTo>
                <a:lnTo>
                  <a:pt x="172906" y="596152"/>
                </a:lnTo>
                <a:lnTo>
                  <a:pt x="189310" y="640323"/>
                </a:lnTo>
                <a:lnTo>
                  <a:pt x="206143" y="684243"/>
                </a:lnTo>
                <a:lnTo>
                  <a:pt x="223401" y="727911"/>
                </a:lnTo>
                <a:lnTo>
                  <a:pt x="241081" y="771325"/>
                </a:lnTo>
                <a:lnTo>
                  <a:pt x="259181" y="814482"/>
                </a:lnTo>
                <a:lnTo>
                  <a:pt x="277697" y="857381"/>
                </a:lnTo>
                <a:lnTo>
                  <a:pt x="296627" y="900019"/>
                </a:lnTo>
                <a:lnTo>
                  <a:pt x="315968" y="942396"/>
                </a:lnTo>
                <a:lnTo>
                  <a:pt x="335716" y="984509"/>
                </a:lnTo>
                <a:lnTo>
                  <a:pt x="355869" y="1026356"/>
                </a:lnTo>
                <a:lnTo>
                  <a:pt x="376423" y="1067935"/>
                </a:lnTo>
                <a:lnTo>
                  <a:pt x="397376" y="1109244"/>
                </a:lnTo>
                <a:lnTo>
                  <a:pt x="418724" y="1150281"/>
                </a:lnTo>
                <a:lnTo>
                  <a:pt x="440466" y="1191046"/>
                </a:lnTo>
                <a:lnTo>
                  <a:pt x="462596" y="1231534"/>
                </a:lnTo>
                <a:lnTo>
                  <a:pt x="485114" y="1271745"/>
                </a:lnTo>
                <a:lnTo>
                  <a:pt x="508015" y="1311677"/>
                </a:lnTo>
                <a:lnTo>
                  <a:pt x="531297" y="1351328"/>
                </a:lnTo>
                <a:lnTo>
                  <a:pt x="554956" y="1390695"/>
                </a:lnTo>
                <a:lnTo>
                  <a:pt x="578991" y="1429778"/>
                </a:lnTo>
                <a:lnTo>
                  <a:pt x="603397" y="1468573"/>
                </a:lnTo>
                <a:lnTo>
                  <a:pt x="628172" y="1507080"/>
                </a:lnTo>
                <a:lnTo>
                  <a:pt x="653312" y="1545296"/>
                </a:lnTo>
                <a:lnTo>
                  <a:pt x="678816" y="1583219"/>
                </a:lnTo>
                <a:lnTo>
                  <a:pt x="704679" y="1620847"/>
                </a:lnTo>
                <a:lnTo>
                  <a:pt x="730899" y="1658179"/>
                </a:lnTo>
                <a:lnTo>
                  <a:pt x="757473" y="1695213"/>
                </a:lnTo>
                <a:lnTo>
                  <a:pt x="784398" y="1731946"/>
                </a:lnTo>
                <a:lnTo>
                  <a:pt x="811670" y="1768376"/>
                </a:lnTo>
                <a:lnTo>
                  <a:pt x="839288" y="1804503"/>
                </a:lnTo>
                <a:lnTo>
                  <a:pt x="867247" y="1840323"/>
                </a:lnTo>
                <a:lnTo>
                  <a:pt x="895545" y="1875836"/>
                </a:lnTo>
                <a:lnTo>
                  <a:pt x="924180" y="1911038"/>
                </a:lnTo>
                <a:lnTo>
                  <a:pt x="953147" y="1945929"/>
                </a:lnTo>
                <a:lnTo>
                  <a:pt x="982444" y="1980505"/>
                </a:lnTo>
                <a:lnTo>
                  <a:pt x="1012068" y="2014766"/>
                </a:lnTo>
                <a:lnTo>
                  <a:pt x="1042017" y="2048710"/>
                </a:lnTo>
                <a:lnTo>
                  <a:pt x="1072286" y="2082334"/>
                </a:lnTo>
                <a:lnTo>
                  <a:pt x="1102873" y="2115636"/>
                </a:lnTo>
                <a:lnTo>
                  <a:pt x="1133775" y="2148615"/>
                </a:lnTo>
                <a:lnTo>
                  <a:pt x="1164990" y="2181269"/>
                </a:lnTo>
                <a:lnTo>
                  <a:pt x="1196513" y="2213595"/>
                </a:lnTo>
                <a:lnTo>
                  <a:pt x="1228343" y="2245593"/>
                </a:lnTo>
                <a:lnTo>
                  <a:pt x="1260476" y="2277259"/>
                </a:lnTo>
                <a:lnTo>
                  <a:pt x="1292908" y="2308593"/>
                </a:lnTo>
                <a:lnTo>
                  <a:pt x="1325638" y="2339591"/>
                </a:lnTo>
                <a:lnTo>
                  <a:pt x="1358662" y="2370253"/>
                </a:lnTo>
                <a:lnTo>
                  <a:pt x="1391978" y="2400576"/>
                </a:lnTo>
                <a:lnTo>
                  <a:pt x="1425581" y="2430559"/>
                </a:lnTo>
                <a:lnTo>
                  <a:pt x="1459470" y="2460199"/>
                </a:lnTo>
                <a:lnTo>
                  <a:pt x="1493641" y="2489494"/>
                </a:lnTo>
                <a:lnTo>
                  <a:pt x="1528091" y="2518443"/>
                </a:lnTo>
                <a:lnTo>
                  <a:pt x="1562817" y="2547044"/>
                </a:lnTo>
                <a:lnTo>
                  <a:pt x="1597817" y="2575295"/>
                </a:lnTo>
                <a:lnTo>
                  <a:pt x="1633087" y="2603194"/>
                </a:lnTo>
                <a:lnTo>
                  <a:pt x="1668624" y="2630738"/>
                </a:lnTo>
                <a:lnTo>
                  <a:pt x="1704426" y="2657927"/>
                </a:lnTo>
                <a:lnTo>
                  <a:pt x="1740489" y="2684758"/>
                </a:lnTo>
                <a:lnTo>
                  <a:pt x="1776810" y="2711229"/>
                </a:lnTo>
                <a:lnTo>
                  <a:pt x="1813387" y="2737338"/>
                </a:lnTo>
                <a:lnTo>
                  <a:pt x="1850216" y="2763084"/>
                </a:lnTo>
                <a:lnTo>
                  <a:pt x="1887295" y="2788464"/>
                </a:lnTo>
                <a:lnTo>
                  <a:pt x="1924619" y="2813477"/>
                </a:lnTo>
                <a:lnTo>
                  <a:pt x="1962188" y="2838120"/>
                </a:lnTo>
                <a:lnTo>
                  <a:pt x="1999996" y="2862392"/>
                </a:lnTo>
                <a:lnTo>
                  <a:pt x="2038043" y="2886291"/>
                </a:lnTo>
                <a:lnTo>
                  <a:pt x="2076323" y="2909815"/>
                </a:lnTo>
                <a:lnTo>
                  <a:pt x="2114836" y="2932962"/>
                </a:lnTo>
                <a:lnTo>
                  <a:pt x="2153576" y="2955730"/>
                </a:lnTo>
                <a:lnTo>
                  <a:pt x="2192543" y="2978117"/>
                </a:lnTo>
                <a:lnTo>
                  <a:pt x="2231731" y="3000122"/>
                </a:lnTo>
                <a:lnTo>
                  <a:pt x="2271140" y="3021741"/>
                </a:lnTo>
                <a:lnTo>
                  <a:pt x="2310765" y="3042974"/>
                </a:lnTo>
                <a:lnTo>
                  <a:pt x="2350603" y="3063819"/>
                </a:lnTo>
                <a:lnTo>
                  <a:pt x="2390652" y="3084273"/>
                </a:lnTo>
                <a:lnTo>
                  <a:pt x="2430909" y="3104335"/>
                </a:lnTo>
                <a:lnTo>
                  <a:pt x="2471370" y="3124003"/>
                </a:lnTo>
                <a:lnTo>
                  <a:pt x="2512033" y="3143274"/>
                </a:lnTo>
                <a:lnTo>
                  <a:pt x="2552895" y="3162147"/>
                </a:lnTo>
                <a:lnTo>
                  <a:pt x="2593952" y="3180621"/>
                </a:lnTo>
                <a:lnTo>
                  <a:pt x="2635202" y="3198692"/>
                </a:lnTo>
                <a:lnTo>
                  <a:pt x="2676642" y="3216360"/>
                </a:lnTo>
                <a:lnTo>
                  <a:pt x="2718269" y="3233621"/>
                </a:lnTo>
                <a:lnTo>
                  <a:pt x="2760079" y="3250476"/>
                </a:lnTo>
                <a:lnTo>
                  <a:pt x="2802070" y="3266920"/>
                </a:lnTo>
                <a:lnTo>
                  <a:pt x="2844239" y="3282953"/>
                </a:lnTo>
                <a:lnTo>
                  <a:pt x="2886583" y="3298573"/>
                </a:lnTo>
                <a:lnTo>
                  <a:pt x="2929098" y="3313777"/>
                </a:lnTo>
                <a:lnTo>
                  <a:pt x="2971782" y="3328565"/>
                </a:lnTo>
                <a:lnTo>
                  <a:pt x="3014632" y="3342933"/>
                </a:lnTo>
                <a:lnTo>
                  <a:pt x="3057645" y="3356879"/>
                </a:lnTo>
                <a:lnTo>
                  <a:pt x="3100818" y="3370403"/>
                </a:lnTo>
                <a:lnTo>
                  <a:pt x="3144148" y="3383502"/>
                </a:lnTo>
                <a:lnTo>
                  <a:pt x="3187632" y="3396175"/>
                </a:lnTo>
                <a:lnTo>
                  <a:pt x="3231266" y="3408418"/>
                </a:lnTo>
                <a:lnTo>
                  <a:pt x="3275049" y="3420231"/>
                </a:lnTo>
                <a:lnTo>
                  <a:pt x="3318976" y="3431611"/>
                </a:lnTo>
                <a:lnTo>
                  <a:pt x="3363046" y="3442557"/>
                </a:lnTo>
                <a:lnTo>
                  <a:pt x="3407254" y="3453066"/>
                </a:lnTo>
                <a:lnTo>
                  <a:pt x="3451598" y="3463137"/>
                </a:lnTo>
                <a:lnTo>
                  <a:pt x="3496076" y="3472768"/>
                </a:lnTo>
                <a:lnTo>
                  <a:pt x="3540683" y="3481957"/>
                </a:lnTo>
                <a:lnTo>
                  <a:pt x="3585418" y="3490701"/>
                </a:lnTo>
                <a:lnTo>
                  <a:pt x="3630276" y="3499000"/>
                </a:lnTo>
                <a:lnTo>
                  <a:pt x="3675256" y="3506851"/>
                </a:lnTo>
                <a:lnTo>
                  <a:pt x="3720354" y="3514252"/>
                </a:lnTo>
                <a:lnTo>
                  <a:pt x="3765567" y="3521201"/>
                </a:lnTo>
                <a:lnTo>
                  <a:pt x="3810892" y="3527696"/>
                </a:lnTo>
                <a:lnTo>
                  <a:pt x="3856326" y="3533736"/>
                </a:lnTo>
                <a:lnTo>
                  <a:pt x="3901866" y="3539319"/>
                </a:lnTo>
                <a:lnTo>
                  <a:pt x="3947510" y="3544442"/>
                </a:lnTo>
                <a:lnTo>
                  <a:pt x="3993254" y="3549104"/>
                </a:lnTo>
                <a:lnTo>
                  <a:pt x="4039095" y="3553303"/>
                </a:lnTo>
                <a:lnTo>
                  <a:pt x="4085030" y="3557036"/>
                </a:lnTo>
                <a:lnTo>
                  <a:pt x="4131056" y="3560303"/>
                </a:lnTo>
                <a:lnTo>
                  <a:pt x="4177171" y="3563100"/>
                </a:lnTo>
                <a:lnTo>
                  <a:pt x="4223371" y="3565427"/>
                </a:lnTo>
                <a:lnTo>
                  <a:pt x="4269653" y="3567280"/>
                </a:lnTo>
                <a:lnTo>
                  <a:pt x="4316014" y="3568659"/>
                </a:lnTo>
                <a:lnTo>
                  <a:pt x="4362452" y="3569562"/>
                </a:lnTo>
                <a:lnTo>
                  <a:pt x="4408963" y="3569986"/>
                </a:lnTo>
                <a:lnTo>
                  <a:pt x="4455545" y="3569929"/>
                </a:lnTo>
                <a:lnTo>
                  <a:pt x="4502194" y="3569390"/>
                </a:lnTo>
                <a:lnTo>
                  <a:pt x="4548907" y="3568367"/>
                </a:lnTo>
                <a:lnTo>
                  <a:pt x="4595682" y="3566858"/>
                </a:lnTo>
                <a:lnTo>
                  <a:pt x="4642515" y="3564860"/>
                </a:lnTo>
                <a:lnTo>
                  <a:pt x="4689403" y="3562373"/>
                </a:lnTo>
                <a:lnTo>
                  <a:pt x="4736344" y="3559393"/>
                </a:lnTo>
                <a:lnTo>
                  <a:pt x="4783335" y="3555920"/>
                </a:lnTo>
                <a:lnTo>
                  <a:pt x="4830371" y="3551951"/>
                </a:lnTo>
                <a:lnTo>
                  <a:pt x="4877452" y="3547484"/>
                </a:lnTo>
                <a:lnTo>
                  <a:pt x="4924573" y="3542517"/>
                </a:lnTo>
                <a:lnTo>
                  <a:pt x="4969946" y="3537256"/>
                </a:lnTo>
              </a:path>
            </a:pathLst>
          </a:custGeom>
          <a:ln w="29391">
            <a:solidFill>
              <a:srgbClr val="F26B36"/>
            </a:solidFill>
          </a:ln>
        </p:spPr>
        <p:txBody>
          <a:bodyPr wrap="square" lIns="0" tIns="0" rIns="0" bIns="0" rtlCol="0"/>
          <a:lstStyle/>
          <a:p>
            <a:endParaRPr/>
          </a:p>
        </p:txBody>
      </p:sp>
      <p:sp>
        <p:nvSpPr>
          <p:cNvPr id="7" name="object 7"/>
          <p:cNvSpPr/>
          <p:nvPr>
            <p:custDataLst>
              <p:tags r:id="rId3"/>
            </p:custDataLst>
          </p:nvPr>
        </p:nvSpPr>
        <p:spPr>
          <a:xfrm>
            <a:off x="16770951" y="2167431"/>
            <a:ext cx="3333750" cy="964565"/>
          </a:xfrm>
          <a:custGeom>
            <a:avLst/>
            <a:gdLst/>
            <a:ahLst/>
            <a:cxnLst/>
            <a:rect l="l" t="t" r="r" b="b"/>
            <a:pathLst>
              <a:path w="3333750" h="964564">
                <a:moveTo>
                  <a:pt x="3333147" y="31831"/>
                </a:moveTo>
                <a:lnTo>
                  <a:pt x="3277997" y="25543"/>
                </a:lnTo>
                <a:lnTo>
                  <a:pt x="3232253" y="20881"/>
                </a:lnTo>
                <a:lnTo>
                  <a:pt x="3186412" y="16682"/>
                </a:lnTo>
                <a:lnTo>
                  <a:pt x="3140477" y="12949"/>
                </a:lnTo>
                <a:lnTo>
                  <a:pt x="3094451" y="9683"/>
                </a:lnTo>
                <a:lnTo>
                  <a:pt x="3048336" y="6885"/>
                </a:lnTo>
                <a:lnTo>
                  <a:pt x="3002136" y="4559"/>
                </a:lnTo>
                <a:lnTo>
                  <a:pt x="2955854" y="2705"/>
                </a:lnTo>
                <a:lnTo>
                  <a:pt x="2909492" y="1326"/>
                </a:lnTo>
                <a:lnTo>
                  <a:pt x="2863055" y="423"/>
                </a:lnTo>
                <a:lnTo>
                  <a:pt x="2816543" y="0"/>
                </a:lnTo>
                <a:lnTo>
                  <a:pt x="2769962" y="56"/>
                </a:lnTo>
                <a:lnTo>
                  <a:pt x="2723313" y="595"/>
                </a:lnTo>
                <a:lnTo>
                  <a:pt x="2676600" y="1618"/>
                </a:lnTo>
                <a:lnTo>
                  <a:pt x="2629825" y="3128"/>
                </a:lnTo>
                <a:lnTo>
                  <a:pt x="2582992" y="5125"/>
                </a:lnTo>
                <a:lnTo>
                  <a:pt x="2536104" y="7613"/>
                </a:lnTo>
                <a:lnTo>
                  <a:pt x="2489163" y="10593"/>
                </a:lnTo>
                <a:lnTo>
                  <a:pt x="2442172" y="14066"/>
                </a:lnTo>
                <a:lnTo>
                  <a:pt x="2395135" y="18035"/>
                </a:lnTo>
                <a:lnTo>
                  <a:pt x="2348055" y="22502"/>
                </a:lnTo>
                <a:lnTo>
                  <a:pt x="2300934" y="27469"/>
                </a:lnTo>
                <a:lnTo>
                  <a:pt x="2253776" y="32937"/>
                </a:lnTo>
                <a:lnTo>
                  <a:pt x="2206583" y="38908"/>
                </a:lnTo>
                <a:lnTo>
                  <a:pt x="2159358" y="45385"/>
                </a:lnTo>
                <a:lnTo>
                  <a:pt x="2112105" y="52369"/>
                </a:lnTo>
                <a:lnTo>
                  <a:pt x="2064826" y="59863"/>
                </a:lnTo>
                <a:lnTo>
                  <a:pt x="2017525" y="67867"/>
                </a:lnTo>
                <a:lnTo>
                  <a:pt x="1970204" y="76385"/>
                </a:lnTo>
                <a:lnTo>
                  <a:pt x="1922866" y="85417"/>
                </a:lnTo>
                <a:lnTo>
                  <a:pt x="1875515" y="94966"/>
                </a:lnTo>
                <a:lnTo>
                  <a:pt x="1828153" y="105034"/>
                </a:lnTo>
                <a:lnTo>
                  <a:pt x="1778266" y="116207"/>
                </a:lnTo>
                <a:lnTo>
                  <a:pt x="1728538" y="127934"/>
                </a:lnTo>
                <a:lnTo>
                  <a:pt x="1678973" y="140213"/>
                </a:lnTo>
                <a:lnTo>
                  <a:pt x="1629577" y="153042"/>
                </a:lnTo>
                <a:lnTo>
                  <a:pt x="1580353" y="166419"/>
                </a:lnTo>
                <a:lnTo>
                  <a:pt x="1531305" y="180342"/>
                </a:lnTo>
                <a:lnTo>
                  <a:pt x="1482439" y="194810"/>
                </a:lnTo>
                <a:lnTo>
                  <a:pt x="1433759" y="209819"/>
                </a:lnTo>
                <a:lnTo>
                  <a:pt x="1385268" y="225369"/>
                </a:lnTo>
                <a:lnTo>
                  <a:pt x="1336971" y="241456"/>
                </a:lnTo>
                <a:lnTo>
                  <a:pt x="1288873" y="258079"/>
                </a:lnTo>
                <a:lnTo>
                  <a:pt x="1240978" y="275236"/>
                </a:lnTo>
                <a:lnTo>
                  <a:pt x="1193290" y="292924"/>
                </a:lnTo>
                <a:lnTo>
                  <a:pt x="1145814" y="311143"/>
                </a:lnTo>
                <a:lnTo>
                  <a:pt x="1098554" y="329889"/>
                </a:lnTo>
                <a:lnTo>
                  <a:pt x="1051514" y="349160"/>
                </a:lnTo>
                <a:lnTo>
                  <a:pt x="1004699" y="368955"/>
                </a:lnTo>
                <a:lnTo>
                  <a:pt x="958113" y="389272"/>
                </a:lnTo>
                <a:lnTo>
                  <a:pt x="911761" y="410108"/>
                </a:lnTo>
                <a:lnTo>
                  <a:pt x="865646" y="431462"/>
                </a:lnTo>
                <a:lnTo>
                  <a:pt x="819773" y="453330"/>
                </a:lnTo>
                <a:lnTo>
                  <a:pt x="774147" y="475713"/>
                </a:lnTo>
                <a:lnTo>
                  <a:pt x="728772" y="498606"/>
                </a:lnTo>
                <a:lnTo>
                  <a:pt x="683652" y="522009"/>
                </a:lnTo>
                <a:lnTo>
                  <a:pt x="638792" y="545918"/>
                </a:lnTo>
                <a:lnTo>
                  <a:pt x="594195" y="570333"/>
                </a:lnTo>
                <a:lnTo>
                  <a:pt x="549867" y="595251"/>
                </a:lnTo>
                <a:lnTo>
                  <a:pt x="505811" y="620671"/>
                </a:lnTo>
                <a:lnTo>
                  <a:pt x="462033" y="646589"/>
                </a:lnTo>
                <a:lnTo>
                  <a:pt x="418536" y="673004"/>
                </a:lnTo>
                <a:lnTo>
                  <a:pt x="375324" y="699913"/>
                </a:lnTo>
                <a:lnTo>
                  <a:pt x="332403" y="727316"/>
                </a:lnTo>
                <a:lnTo>
                  <a:pt x="289776" y="755210"/>
                </a:lnTo>
                <a:lnTo>
                  <a:pt x="247448" y="783592"/>
                </a:lnTo>
                <a:lnTo>
                  <a:pt x="205424" y="812461"/>
                </a:lnTo>
                <a:lnTo>
                  <a:pt x="163706" y="841814"/>
                </a:lnTo>
                <a:lnTo>
                  <a:pt x="122301" y="871651"/>
                </a:lnTo>
                <a:lnTo>
                  <a:pt x="81212" y="901967"/>
                </a:lnTo>
                <a:lnTo>
                  <a:pt x="40443" y="932763"/>
                </a:lnTo>
                <a:lnTo>
                  <a:pt x="0" y="964034"/>
                </a:lnTo>
              </a:path>
            </a:pathLst>
          </a:custGeom>
          <a:ln w="29391">
            <a:solidFill>
              <a:srgbClr val="F26B36"/>
            </a:solidFill>
          </a:ln>
        </p:spPr>
        <p:txBody>
          <a:bodyPr wrap="square" lIns="0" tIns="0" rIns="0" bIns="0" rtlCol="0"/>
          <a:lstStyle/>
          <a:p>
            <a:endParaRPr/>
          </a:p>
        </p:txBody>
      </p:sp>
      <p:grpSp>
        <p:nvGrpSpPr>
          <p:cNvPr id="8" name="object 8"/>
          <p:cNvGrpSpPr/>
          <p:nvPr>
            <p:custDataLst>
              <p:tags r:id="rId4"/>
            </p:custDataLst>
          </p:nvPr>
        </p:nvGrpSpPr>
        <p:grpSpPr>
          <a:xfrm>
            <a:off x="2862035" y="1317893"/>
            <a:ext cx="394970" cy="577850"/>
            <a:chOff x="2862035" y="1317893"/>
            <a:chExt cx="394970" cy="577850"/>
          </a:xfrm>
        </p:grpSpPr>
        <p:sp>
          <p:nvSpPr>
            <p:cNvPr id="9" name="object 9"/>
            <p:cNvSpPr/>
            <p:nvPr/>
          </p:nvSpPr>
          <p:spPr>
            <a:xfrm>
              <a:off x="3058807" y="1380927"/>
              <a:ext cx="1270" cy="635"/>
            </a:xfrm>
            <a:custGeom>
              <a:avLst/>
              <a:gdLst/>
              <a:ahLst/>
              <a:cxnLst/>
              <a:rect l="l" t="t" r="r" b="b"/>
              <a:pathLst>
                <a:path w="1269" h="634">
                  <a:moveTo>
                    <a:pt x="889" y="0"/>
                  </a:moveTo>
                  <a:lnTo>
                    <a:pt x="0" y="0"/>
                  </a:lnTo>
                  <a:lnTo>
                    <a:pt x="0" y="444"/>
                  </a:lnTo>
                  <a:lnTo>
                    <a:pt x="889" y="444"/>
                  </a:lnTo>
                  <a:lnTo>
                    <a:pt x="889" y="0"/>
                  </a:lnTo>
                  <a:close/>
                </a:path>
              </a:pathLst>
            </a:custGeom>
            <a:solidFill>
              <a:srgbClr val="BB192E"/>
            </a:solidFill>
          </p:spPr>
          <p:txBody>
            <a:bodyPr wrap="square" lIns="0" tIns="0" rIns="0" bIns="0" rtlCol="0"/>
            <a:lstStyle/>
            <a:p>
              <a:endParaRPr/>
            </a:p>
          </p:txBody>
        </p:sp>
        <p:sp>
          <p:nvSpPr>
            <p:cNvPr id="10" name="object 10"/>
            <p:cNvSpPr/>
            <p:nvPr/>
          </p:nvSpPr>
          <p:spPr>
            <a:xfrm>
              <a:off x="2862035" y="1317893"/>
              <a:ext cx="394970" cy="454659"/>
            </a:xfrm>
            <a:custGeom>
              <a:avLst/>
              <a:gdLst/>
              <a:ahLst/>
              <a:cxnLst/>
              <a:rect l="l" t="t" r="r" b="b"/>
              <a:pathLst>
                <a:path w="394970" h="454660">
                  <a:moveTo>
                    <a:pt x="197665" y="0"/>
                  </a:moveTo>
                  <a:lnTo>
                    <a:pt x="196775" y="0"/>
                  </a:lnTo>
                  <a:lnTo>
                    <a:pt x="152219" y="2995"/>
                  </a:lnTo>
                  <a:lnTo>
                    <a:pt x="113910" y="12038"/>
                  </a:lnTo>
                  <a:lnTo>
                    <a:pt x="55052" y="48626"/>
                  </a:lnTo>
                  <a:lnTo>
                    <a:pt x="29706" y="83991"/>
                  </a:lnTo>
                  <a:lnTo>
                    <a:pt x="13070" y="127539"/>
                  </a:lnTo>
                  <a:lnTo>
                    <a:pt x="3661" y="178902"/>
                  </a:lnTo>
                  <a:lnTo>
                    <a:pt x="0" y="237710"/>
                  </a:lnTo>
                  <a:lnTo>
                    <a:pt x="603" y="303592"/>
                  </a:lnTo>
                  <a:lnTo>
                    <a:pt x="5591" y="450089"/>
                  </a:lnTo>
                  <a:lnTo>
                    <a:pt x="5713" y="454122"/>
                  </a:lnTo>
                  <a:lnTo>
                    <a:pt x="70120" y="454174"/>
                  </a:lnTo>
                  <a:lnTo>
                    <a:pt x="70287" y="453954"/>
                  </a:lnTo>
                  <a:lnTo>
                    <a:pt x="72882" y="450089"/>
                  </a:lnTo>
                  <a:lnTo>
                    <a:pt x="80175" y="440192"/>
                  </a:lnTo>
                  <a:lnTo>
                    <a:pt x="106862" y="410511"/>
                  </a:lnTo>
                  <a:lnTo>
                    <a:pt x="145794" y="381339"/>
                  </a:lnTo>
                  <a:lnTo>
                    <a:pt x="169986" y="371130"/>
                  </a:lnTo>
                  <a:lnTo>
                    <a:pt x="67428" y="371130"/>
                  </a:lnTo>
                  <a:lnTo>
                    <a:pt x="63628" y="270483"/>
                  </a:lnTo>
                  <a:lnTo>
                    <a:pt x="63545" y="214996"/>
                  </a:lnTo>
                  <a:lnTo>
                    <a:pt x="68394" y="167171"/>
                  </a:lnTo>
                  <a:lnTo>
                    <a:pt x="80143" y="127511"/>
                  </a:lnTo>
                  <a:lnTo>
                    <a:pt x="118736" y="82017"/>
                  </a:lnTo>
                  <a:lnTo>
                    <a:pt x="166575" y="65544"/>
                  </a:lnTo>
                  <a:lnTo>
                    <a:pt x="196775" y="63474"/>
                  </a:lnTo>
                  <a:lnTo>
                    <a:pt x="196775" y="63034"/>
                  </a:lnTo>
                  <a:lnTo>
                    <a:pt x="349663" y="63034"/>
                  </a:lnTo>
                  <a:lnTo>
                    <a:pt x="339336" y="48626"/>
                  </a:lnTo>
                  <a:lnTo>
                    <a:pt x="312781" y="27220"/>
                  </a:lnTo>
                  <a:lnTo>
                    <a:pt x="280481" y="12038"/>
                  </a:lnTo>
                  <a:lnTo>
                    <a:pt x="242190" y="2995"/>
                  </a:lnTo>
                  <a:lnTo>
                    <a:pt x="197665" y="0"/>
                  </a:lnTo>
                  <a:close/>
                </a:path>
                <a:path w="394970" h="454660">
                  <a:moveTo>
                    <a:pt x="323015" y="367056"/>
                  </a:moveTo>
                  <a:lnTo>
                    <a:pt x="197550" y="367056"/>
                  </a:lnTo>
                  <a:lnTo>
                    <a:pt x="224247" y="371054"/>
                  </a:lnTo>
                  <a:lnTo>
                    <a:pt x="248608" y="381339"/>
                  </a:lnTo>
                  <a:lnTo>
                    <a:pt x="287579" y="410511"/>
                  </a:lnTo>
                  <a:lnTo>
                    <a:pt x="314242" y="440192"/>
                  </a:lnTo>
                  <a:lnTo>
                    <a:pt x="324269" y="454174"/>
                  </a:lnTo>
                  <a:lnTo>
                    <a:pt x="388728" y="454122"/>
                  </a:lnTo>
                  <a:lnTo>
                    <a:pt x="391545" y="371130"/>
                  </a:lnTo>
                  <a:lnTo>
                    <a:pt x="326960" y="371130"/>
                  </a:lnTo>
                  <a:lnTo>
                    <a:pt x="323015" y="367056"/>
                  </a:lnTo>
                  <a:close/>
                </a:path>
                <a:path w="394970" h="454660">
                  <a:moveTo>
                    <a:pt x="197550" y="303153"/>
                  </a:moveTo>
                  <a:lnTo>
                    <a:pt x="196891" y="303153"/>
                  </a:lnTo>
                  <a:lnTo>
                    <a:pt x="148896" y="312645"/>
                  </a:lnTo>
                  <a:lnTo>
                    <a:pt x="109224" y="334129"/>
                  </a:lnTo>
                  <a:lnTo>
                    <a:pt x="81021" y="357120"/>
                  </a:lnTo>
                  <a:lnTo>
                    <a:pt x="67428" y="371130"/>
                  </a:lnTo>
                  <a:lnTo>
                    <a:pt x="169986" y="371130"/>
                  </a:lnTo>
                  <a:lnTo>
                    <a:pt x="170165" y="371054"/>
                  </a:lnTo>
                  <a:lnTo>
                    <a:pt x="196891" y="367056"/>
                  </a:lnTo>
                  <a:lnTo>
                    <a:pt x="323015" y="367056"/>
                  </a:lnTo>
                  <a:lnTo>
                    <a:pt x="313391" y="357120"/>
                  </a:lnTo>
                  <a:lnTo>
                    <a:pt x="285190" y="334129"/>
                  </a:lnTo>
                  <a:lnTo>
                    <a:pt x="245522" y="312645"/>
                  </a:lnTo>
                  <a:lnTo>
                    <a:pt x="197550" y="303153"/>
                  </a:lnTo>
                  <a:close/>
                </a:path>
                <a:path w="394970" h="454660">
                  <a:moveTo>
                    <a:pt x="349663" y="63034"/>
                  </a:moveTo>
                  <a:lnTo>
                    <a:pt x="197665" y="63034"/>
                  </a:lnTo>
                  <a:lnTo>
                    <a:pt x="197665" y="63474"/>
                  </a:lnTo>
                  <a:lnTo>
                    <a:pt x="227832" y="65544"/>
                  </a:lnTo>
                  <a:lnTo>
                    <a:pt x="253779" y="71708"/>
                  </a:lnTo>
                  <a:lnTo>
                    <a:pt x="293683" y="96520"/>
                  </a:lnTo>
                  <a:lnTo>
                    <a:pt x="326027" y="167171"/>
                  </a:lnTo>
                  <a:lnTo>
                    <a:pt x="330874" y="214996"/>
                  </a:lnTo>
                  <a:lnTo>
                    <a:pt x="330813" y="270483"/>
                  </a:lnTo>
                  <a:lnTo>
                    <a:pt x="326960" y="371130"/>
                  </a:lnTo>
                  <a:lnTo>
                    <a:pt x="391545" y="371130"/>
                  </a:lnTo>
                  <a:lnTo>
                    <a:pt x="393841" y="303153"/>
                  </a:lnTo>
                  <a:lnTo>
                    <a:pt x="394416" y="237710"/>
                  </a:lnTo>
                  <a:lnTo>
                    <a:pt x="390738" y="178902"/>
                  </a:lnTo>
                  <a:lnTo>
                    <a:pt x="381311" y="127511"/>
                  </a:lnTo>
                  <a:lnTo>
                    <a:pt x="364682" y="83991"/>
                  </a:lnTo>
                  <a:lnTo>
                    <a:pt x="349663" y="63034"/>
                  </a:lnTo>
                  <a:close/>
                </a:path>
              </a:pathLst>
            </a:custGeom>
            <a:solidFill>
              <a:srgbClr val="BC1B2E"/>
            </a:solidFill>
          </p:spPr>
          <p:txBody>
            <a:bodyPr wrap="square" lIns="0" tIns="0" rIns="0" bIns="0" rtlCol="0"/>
            <a:lstStyle/>
            <a:p>
              <a:endParaRPr/>
            </a:p>
          </p:txBody>
        </p:sp>
        <p:pic>
          <p:nvPicPr>
            <p:cNvPr id="11" name="object 11"/>
            <p:cNvPicPr/>
            <p:nvPr/>
          </p:nvPicPr>
          <p:blipFill>
            <a:blip r:embed="rId32" cstate="print"/>
            <a:stretch>
              <a:fillRect/>
            </a:stretch>
          </p:blipFill>
          <p:spPr>
            <a:xfrm>
              <a:off x="2996906" y="1748141"/>
              <a:ext cx="124675" cy="147136"/>
            </a:xfrm>
            <a:prstGeom prst="rect">
              <a:avLst/>
            </a:prstGeom>
          </p:spPr>
        </p:pic>
      </p:grpSp>
      <p:sp>
        <p:nvSpPr>
          <p:cNvPr id="12" name="object 12"/>
          <p:cNvSpPr/>
          <p:nvPr>
            <p:custDataLst>
              <p:tags r:id="rId5"/>
            </p:custDataLst>
          </p:nvPr>
        </p:nvSpPr>
        <p:spPr>
          <a:xfrm>
            <a:off x="1594215" y="1316162"/>
            <a:ext cx="384810" cy="455930"/>
          </a:xfrm>
          <a:custGeom>
            <a:avLst/>
            <a:gdLst/>
            <a:ahLst/>
            <a:cxnLst/>
            <a:rect l="l" t="t" r="r" b="b"/>
            <a:pathLst>
              <a:path w="384810" h="455930">
                <a:moveTo>
                  <a:pt x="192119" y="0"/>
                </a:moveTo>
                <a:lnTo>
                  <a:pt x="143312" y="4778"/>
                </a:lnTo>
                <a:lnTo>
                  <a:pt x="101024" y="18780"/>
                </a:lnTo>
                <a:lnTo>
                  <a:pt x="65616" y="41507"/>
                </a:lnTo>
                <a:lnTo>
                  <a:pt x="37450" y="72462"/>
                </a:lnTo>
                <a:lnTo>
                  <a:pt x="16884" y="111144"/>
                </a:lnTo>
                <a:lnTo>
                  <a:pt x="4281" y="157057"/>
                </a:lnTo>
                <a:lnTo>
                  <a:pt x="0" y="209700"/>
                </a:lnTo>
                <a:lnTo>
                  <a:pt x="0" y="455766"/>
                </a:lnTo>
                <a:lnTo>
                  <a:pt x="64238" y="455766"/>
                </a:lnTo>
                <a:lnTo>
                  <a:pt x="64238" y="329707"/>
                </a:lnTo>
                <a:lnTo>
                  <a:pt x="384239" y="329707"/>
                </a:lnTo>
                <a:lnTo>
                  <a:pt x="384239" y="266672"/>
                </a:lnTo>
                <a:lnTo>
                  <a:pt x="64238" y="266672"/>
                </a:lnTo>
                <a:lnTo>
                  <a:pt x="64238" y="209700"/>
                </a:lnTo>
                <a:lnTo>
                  <a:pt x="69742" y="159008"/>
                </a:lnTo>
                <a:lnTo>
                  <a:pt x="85863" y="118063"/>
                </a:lnTo>
                <a:lnTo>
                  <a:pt x="112022" y="87736"/>
                </a:lnTo>
                <a:lnTo>
                  <a:pt x="147634" y="68900"/>
                </a:lnTo>
                <a:lnTo>
                  <a:pt x="192119" y="62427"/>
                </a:lnTo>
                <a:lnTo>
                  <a:pt x="337658" y="62427"/>
                </a:lnTo>
                <a:lnTo>
                  <a:pt x="318622" y="41507"/>
                </a:lnTo>
                <a:lnTo>
                  <a:pt x="283215" y="18780"/>
                </a:lnTo>
                <a:lnTo>
                  <a:pt x="240927" y="4778"/>
                </a:lnTo>
                <a:lnTo>
                  <a:pt x="192119" y="0"/>
                </a:lnTo>
                <a:close/>
              </a:path>
              <a:path w="384810" h="455930">
                <a:moveTo>
                  <a:pt x="384239" y="329707"/>
                </a:moveTo>
                <a:lnTo>
                  <a:pt x="320000" y="329707"/>
                </a:lnTo>
                <a:lnTo>
                  <a:pt x="320000" y="455766"/>
                </a:lnTo>
                <a:lnTo>
                  <a:pt x="384239" y="455766"/>
                </a:lnTo>
                <a:lnTo>
                  <a:pt x="384239" y="329707"/>
                </a:lnTo>
                <a:close/>
              </a:path>
              <a:path w="384810" h="455930">
                <a:moveTo>
                  <a:pt x="337658" y="62427"/>
                </a:moveTo>
                <a:lnTo>
                  <a:pt x="192119" y="62427"/>
                </a:lnTo>
                <a:lnTo>
                  <a:pt x="236604" y="68900"/>
                </a:lnTo>
                <a:lnTo>
                  <a:pt x="272217" y="87736"/>
                </a:lnTo>
                <a:lnTo>
                  <a:pt x="298375" y="118063"/>
                </a:lnTo>
                <a:lnTo>
                  <a:pt x="314497" y="159008"/>
                </a:lnTo>
                <a:lnTo>
                  <a:pt x="320000" y="209700"/>
                </a:lnTo>
                <a:lnTo>
                  <a:pt x="320000" y="266672"/>
                </a:lnTo>
                <a:lnTo>
                  <a:pt x="384239" y="266672"/>
                </a:lnTo>
                <a:lnTo>
                  <a:pt x="384239" y="209700"/>
                </a:lnTo>
                <a:lnTo>
                  <a:pt x="379958" y="157057"/>
                </a:lnTo>
                <a:lnTo>
                  <a:pt x="367354" y="111144"/>
                </a:lnTo>
                <a:lnTo>
                  <a:pt x="346789" y="72462"/>
                </a:lnTo>
                <a:lnTo>
                  <a:pt x="337658" y="62427"/>
                </a:lnTo>
                <a:close/>
              </a:path>
            </a:pathLst>
          </a:custGeom>
          <a:solidFill>
            <a:srgbClr val="323E44"/>
          </a:solidFill>
        </p:spPr>
        <p:txBody>
          <a:bodyPr wrap="square" lIns="0" tIns="0" rIns="0" bIns="0" rtlCol="0"/>
          <a:lstStyle/>
          <a:p>
            <a:endParaRPr/>
          </a:p>
        </p:txBody>
      </p:sp>
      <p:sp>
        <p:nvSpPr>
          <p:cNvPr id="13" name="object 13"/>
          <p:cNvSpPr/>
          <p:nvPr>
            <p:custDataLst>
              <p:tags r:id="rId6"/>
            </p:custDataLst>
          </p:nvPr>
        </p:nvSpPr>
        <p:spPr>
          <a:xfrm>
            <a:off x="2117064" y="1323447"/>
            <a:ext cx="285750" cy="448309"/>
          </a:xfrm>
          <a:custGeom>
            <a:avLst/>
            <a:gdLst/>
            <a:ahLst/>
            <a:cxnLst/>
            <a:rect l="l" t="t" r="r" b="b"/>
            <a:pathLst>
              <a:path w="285750" h="448310">
                <a:moveTo>
                  <a:pt x="285470" y="386080"/>
                </a:moveTo>
                <a:lnTo>
                  <a:pt x="64249" y="386080"/>
                </a:lnTo>
                <a:lnTo>
                  <a:pt x="64249" y="0"/>
                </a:lnTo>
                <a:lnTo>
                  <a:pt x="0" y="0"/>
                </a:lnTo>
                <a:lnTo>
                  <a:pt x="0" y="386080"/>
                </a:lnTo>
                <a:lnTo>
                  <a:pt x="0" y="448310"/>
                </a:lnTo>
                <a:lnTo>
                  <a:pt x="285470" y="448310"/>
                </a:lnTo>
                <a:lnTo>
                  <a:pt x="285470" y="386080"/>
                </a:lnTo>
                <a:close/>
              </a:path>
            </a:pathLst>
          </a:custGeom>
          <a:solidFill>
            <a:srgbClr val="323E44"/>
          </a:solidFill>
        </p:spPr>
        <p:txBody>
          <a:bodyPr wrap="square" lIns="0" tIns="0" rIns="0" bIns="0" rtlCol="0"/>
          <a:lstStyle/>
          <a:p>
            <a:endParaRPr/>
          </a:p>
        </p:txBody>
      </p:sp>
      <p:sp>
        <p:nvSpPr>
          <p:cNvPr id="14" name="object 14"/>
          <p:cNvSpPr/>
          <p:nvPr>
            <p:custDataLst>
              <p:tags r:id="rId7"/>
            </p:custDataLst>
          </p:nvPr>
        </p:nvSpPr>
        <p:spPr>
          <a:xfrm>
            <a:off x="2430284" y="1323638"/>
            <a:ext cx="348615" cy="448309"/>
          </a:xfrm>
          <a:custGeom>
            <a:avLst/>
            <a:gdLst/>
            <a:ahLst/>
            <a:cxnLst/>
            <a:rect l="l" t="t" r="r" b="b"/>
            <a:pathLst>
              <a:path w="348614" h="448310">
                <a:moveTo>
                  <a:pt x="348500" y="0"/>
                </a:moveTo>
                <a:lnTo>
                  <a:pt x="0" y="0"/>
                </a:lnTo>
                <a:lnTo>
                  <a:pt x="0" y="62230"/>
                </a:lnTo>
                <a:lnTo>
                  <a:pt x="141224" y="62230"/>
                </a:lnTo>
                <a:lnTo>
                  <a:pt x="141224" y="448310"/>
                </a:lnTo>
                <a:lnTo>
                  <a:pt x="206679" y="448310"/>
                </a:lnTo>
                <a:lnTo>
                  <a:pt x="206679" y="62230"/>
                </a:lnTo>
                <a:lnTo>
                  <a:pt x="348500" y="62230"/>
                </a:lnTo>
                <a:lnTo>
                  <a:pt x="348500" y="0"/>
                </a:lnTo>
                <a:close/>
              </a:path>
            </a:pathLst>
          </a:custGeom>
          <a:solidFill>
            <a:srgbClr val="323E44"/>
          </a:solidFill>
        </p:spPr>
        <p:txBody>
          <a:bodyPr wrap="square" lIns="0" tIns="0" rIns="0" bIns="0" rtlCol="0"/>
          <a:lstStyle/>
          <a:p>
            <a:endParaRPr/>
          </a:p>
        </p:txBody>
      </p:sp>
      <p:sp>
        <p:nvSpPr>
          <p:cNvPr id="15" name="object 15"/>
          <p:cNvSpPr/>
          <p:nvPr>
            <p:custDataLst>
              <p:tags r:id="rId8"/>
            </p:custDataLst>
          </p:nvPr>
        </p:nvSpPr>
        <p:spPr>
          <a:xfrm>
            <a:off x="3393783" y="1323447"/>
            <a:ext cx="285750" cy="448309"/>
          </a:xfrm>
          <a:custGeom>
            <a:avLst/>
            <a:gdLst/>
            <a:ahLst/>
            <a:cxnLst/>
            <a:rect l="l" t="t" r="r" b="b"/>
            <a:pathLst>
              <a:path w="285750" h="448310">
                <a:moveTo>
                  <a:pt x="285457" y="386080"/>
                </a:moveTo>
                <a:lnTo>
                  <a:pt x="64249" y="386080"/>
                </a:lnTo>
                <a:lnTo>
                  <a:pt x="64249" y="0"/>
                </a:lnTo>
                <a:lnTo>
                  <a:pt x="0" y="0"/>
                </a:lnTo>
                <a:lnTo>
                  <a:pt x="0" y="386080"/>
                </a:lnTo>
                <a:lnTo>
                  <a:pt x="0" y="448310"/>
                </a:lnTo>
                <a:lnTo>
                  <a:pt x="285457" y="448310"/>
                </a:lnTo>
                <a:lnTo>
                  <a:pt x="285457" y="386080"/>
                </a:lnTo>
                <a:close/>
              </a:path>
            </a:pathLst>
          </a:custGeom>
          <a:solidFill>
            <a:srgbClr val="323E44"/>
          </a:solidFill>
        </p:spPr>
        <p:txBody>
          <a:bodyPr wrap="square" lIns="0" tIns="0" rIns="0" bIns="0" rtlCol="0"/>
          <a:lstStyle/>
          <a:p>
            <a:endParaRPr/>
          </a:p>
        </p:txBody>
      </p:sp>
      <p:sp>
        <p:nvSpPr>
          <p:cNvPr id="16" name="object 16"/>
          <p:cNvSpPr/>
          <p:nvPr>
            <p:custDataLst>
              <p:tags r:id="rId9"/>
            </p:custDataLst>
          </p:nvPr>
        </p:nvSpPr>
        <p:spPr>
          <a:xfrm>
            <a:off x="3789832" y="1323447"/>
            <a:ext cx="316230" cy="448309"/>
          </a:xfrm>
          <a:custGeom>
            <a:avLst/>
            <a:gdLst/>
            <a:ahLst/>
            <a:cxnLst/>
            <a:rect l="l" t="t" r="r" b="b"/>
            <a:pathLst>
              <a:path w="316229" h="448310">
                <a:moveTo>
                  <a:pt x="315772" y="386080"/>
                </a:moveTo>
                <a:lnTo>
                  <a:pt x="64236" y="386080"/>
                </a:lnTo>
                <a:lnTo>
                  <a:pt x="64236" y="250190"/>
                </a:lnTo>
                <a:lnTo>
                  <a:pt x="290309" y="250190"/>
                </a:lnTo>
                <a:lnTo>
                  <a:pt x="290309" y="187960"/>
                </a:lnTo>
                <a:lnTo>
                  <a:pt x="64236" y="187960"/>
                </a:lnTo>
                <a:lnTo>
                  <a:pt x="64236" y="62230"/>
                </a:lnTo>
                <a:lnTo>
                  <a:pt x="306679" y="62230"/>
                </a:lnTo>
                <a:lnTo>
                  <a:pt x="306679" y="0"/>
                </a:lnTo>
                <a:lnTo>
                  <a:pt x="0" y="0"/>
                </a:lnTo>
                <a:lnTo>
                  <a:pt x="0" y="62230"/>
                </a:lnTo>
                <a:lnTo>
                  <a:pt x="0" y="187960"/>
                </a:lnTo>
                <a:lnTo>
                  <a:pt x="0" y="250190"/>
                </a:lnTo>
                <a:lnTo>
                  <a:pt x="0" y="386080"/>
                </a:lnTo>
                <a:lnTo>
                  <a:pt x="0" y="448310"/>
                </a:lnTo>
                <a:lnTo>
                  <a:pt x="315772" y="448310"/>
                </a:lnTo>
                <a:lnTo>
                  <a:pt x="315772" y="386080"/>
                </a:lnTo>
                <a:close/>
              </a:path>
            </a:pathLst>
          </a:custGeom>
          <a:solidFill>
            <a:srgbClr val="323E44"/>
          </a:solidFill>
        </p:spPr>
        <p:txBody>
          <a:bodyPr wrap="square" lIns="0" tIns="0" rIns="0" bIns="0" rtlCol="0"/>
          <a:lstStyle/>
          <a:p>
            <a:endParaRPr/>
          </a:p>
        </p:txBody>
      </p:sp>
      <p:sp>
        <p:nvSpPr>
          <p:cNvPr id="17" name="object 17"/>
          <p:cNvSpPr/>
          <p:nvPr>
            <p:custDataLst>
              <p:tags r:id="rId10"/>
            </p:custDataLst>
          </p:nvPr>
        </p:nvSpPr>
        <p:spPr>
          <a:xfrm>
            <a:off x="4195221" y="1323440"/>
            <a:ext cx="400050" cy="448945"/>
          </a:xfrm>
          <a:custGeom>
            <a:avLst/>
            <a:gdLst/>
            <a:ahLst/>
            <a:cxnLst/>
            <a:rect l="l" t="t" r="r" b="b"/>
            <a:pathLst>
              <a:path w="400050" h="448944">
                <a:moveTo>
                  <a:pt x="392124" y="0"/>
                </a:moveTo>
                <a:lnTo>
                  <a:pt x="313330" y="0"/>
                </a:lnTo>
                <a:lnTo>
                  <a:pt x="199397" y="172727"/>
                </a:lnTo>
                <a:lnTo>
                  <a:pt x="86667" y="0"/>
                </a:lnTo>
                <a:lnTo>
                  <a:pt x="7874" y="0"/>
                </a:lnTo>
                <a:lnTo>
                  <a:pt x="160602" y="220611"/>
                </a:lnTo>
                <a:lnTo>
                  <a:pt x="0" y="448488"/>
                </a:lnTo>
                <a:lnTo>
                  <a:pt x="78782" y="448488"/>
                </a:lnTo>
                <a:lnTo>
                  <a:pt x="200004" y="267876"/>
                </a:lnTo>
                <a:lnTo>
                  <a:pt x="321215" y="448488"/>
                </a:lnTo>
                <a:lnTo>
                  <a:pt x="400008" y="448488"/>
                </a:lnTo>
                <a:lnTo>
                  <a:pt x="239395" y="221218"/>
                </a:lnTo>
                <a:lnTo>
                  <a:pt x="392124" y="0"/>
                </a:lnTo>
                <a:close/>
              </a:path>
            </a:pathLst>
          </a:custGeom>
          <a:solidFill>
            <a:srgbClr val="323E44"/>
          </a:solidFill>
        </p:spPr>
        <p:txBody>
          <a:bodyPr wrap="square" lIns="0" tIns="0" rIns="0" bIns="0" rtlCol="0"/>
          <a:lstStyle/>
          <a:p>
            <a:endParaRPr/>
          </a:p>
        </p:txBody>
      </p:sp>
      <p:pic>
        <p:nvPicPr>
          <p:cNvPr id="18" name="object 18"/>
          <p:cNvPicPr/>
          <p:nvPr>
            <p:custDataLst>
              <p:tags r:id="rId11"/>
            </p:custDataLst>
          </p:nvPr>
        </p:nvPicPr>
        <p:blipFill>
          <a:blip r:embed="rId33" cstate="print"/>
          <a:stretch>
            <a:fillRect/>
          </a:stretch>
        </p:blipFill>
        <p:spPr>
          <a:xfrm>
            <a:off x="2116772" y="1995659"/>
            <a:ext cx="89180" cy="105075"/>
          </a:xfrm>
          <a:prstGeom prst="rect">
            <a:avLst/>
          </a:prstGeom>
        </p:spPr>
      </p:pic>
      <p:grpSp>
        <p:nvGrpSpPr>
          <p:cNvPr id="19" name="object 19"/>
          <p:cNvGrpSpPr/>
          <p:nvPr>
            <p:custDataLst>
              <p:tags r:id="rId12"/>
            </p:custDataLst>
          </p:nvPr>
        </p:nvGrpSpPr>
        <p:grpSpPr>
          <a:xfrm>
            <a:off x="2254323" y="1993946"/>
            <a:ext cx="228600" cy="108585"/>
            <a:chOff x="2254323" y="1993946"/>
            <a:chExt cx="228600" cy="108585"/>
          </a:xfrm>
        </p:grpSpPr>
        <p:pic>
          <p:nvPicPr>
            <p:cNvPr id="20" name="object 20"/>
            <p:cNvPicPr/>
            <p:nvPr/>
          </p:nvPicPr>
          <p:blipFill>
            <a:blip r:embed="rId34" cstate="print"/>
            <a:stretch>
              <a:fillRect/>
            </a:stretch>
          </p:blipFill>
          <p:spPr>
            <a:xfrm>
              <a:off x="2254323" y="1995655"/>
              <a:ext cx="81651" cy="106206"/>
            </a:xfrm>
            <a:prstGeom prst="rect">
              <a:avLst/>
            </a:prstGeom>
          </p:spPr>
        </p:pic>
        <p:pic>
          <p:nvPicPr>
            <p:cNvPr id="21" name="object 21"/>
            <p:cNvPicPr/>
            <p:nvPr/>
          </p:nvPicPr>
          <p:blipFill>
            <a:blip r:embed="rId35" cstate="print"/>
            <a:stretch>
              <a:fillRect/>
            </a:stretch>
          </p:blipFill>
          <p:spPr>
            <a:xfrm>
              <a:off x="2378117" y="1993946"/>
              <a:ext cx="104363" cy="108488"/>
            </a:xfrm>
            <a:prstGeom prst="rect">
              <a:avLst/>
            </a:prstGeom>
          </p:spPr>
        </p:pic>
      </p:grpSp>
      <p:sp>
        <p:nvSpPr>
          <p:cNvPr id="22" name="object 22"/>
          <p:cNvSpPr/>
          <p:nvPr>
            <p:custDataLst>
              <p:tags r:id="rId13"/>
            </p:custDataLst>
          </p:nvPr>
        </p:nvSpPr>
        <p:spPr>
          <a:xfrm>
            <a:off x="2530865" y="1995656"/>
            <a:ext cx="8255" cy="105410"/>
          </a:xfrm>
          <a:custGeom>
            <a:avLst/>
            <a:gdLst/>
            <a:ahLst/>
            <a:cxnLst/>
            <a:rect l="l" t="t" r="r" b="b"/>
            <a:pathLst>
              <a:path w="8255" h="105410">
                <a:moveTo>
                  <a:pt x="8240" y="0"/>
                </a:moveTo>
                <a:lnTo>
                  <a:pt x="0" y="0"/>
                </a:lnTo>
                <a:lnTo>
                  <a:pt x="0" y="105075"/>
                </a:lnTo>
                <a:lnTo>
                  <a:pt x="8240" y="105075"/>
                </a:lnTo>
                <a:lnTo>
                  <a:pt x="8240" y="0"/>
                </a:lnTo>
                <a:close/>
              </a:path>
            </a:pathLst>
          </a:custGeom>
          <a:solidFill>
            <a:srgbClr val="323E44"/>
          </a:solidFill>
        </p:spPr>
        <p:txBody>
          <a:bodyPr wrap="square" lIns="0" tIns="0" rIns="0" bIns="0" rtlCol="0"/>
          <a:lstStyle/>
          <a:p>
            <a:endParaRPr/>
          </a:p>
        </p:txBody>
      </p:sp>
      <p:sp>
        <p:nvSpPr>
          <p:cNvPr id="23" name="object 23"/>
          <p:cNvSpPr/>
          <p:nvPr>
            <p:custDataLst>
              <p:tags r:id="rId14"/>
            </p:custDataLst>
          </p:nvPr>
        </p:nvSpPr>
        <p:spPr>
          <a:xfrm>
            <a:off x="2583243" y="1996001"/>
            <a:ext cx="80645" cy="104139"/>
          </a:xfrm>
          <a:custGeom>
            <a:avLst/>
            <a:gdLst/>
            <a:ahLst/>
            <a:cxnLst/>
            <a:rect l="l" t="t" r="r" b="b"/>
            <a:pathLst>
              <a:path w="80644" h="104139">
                <a:moveTo>
                  <a:pt x="80645" y="0"/>
                </a:moveTo>
                <a:lnTo>
                  <a:pt x="0" y="0"/>
                </a:lnTo>
                <a:lnTo>
                  <a:pt x="0" y="7620"/>
                </a:lnTo>
                <a:lnTo>
                  <a:pt x="36207" y="7620"/>
                </a:lnTo>
                <a:lnTo>
                  <a:pt x="36207" y="104140"/>
                </a:lnTo>
                <a:lnTo>
                  <a:pt x="44437" y="104140"/>
                </a:lnTo>
                <a:lnTo>
                  <a:pt x="44437" y="7620"/>
                </a:lnTo>
                <a:lnTo>
                  <a:pt x="80645" y="7620"/>
                </a:lnTo>
                <a:lnTo>
                  <a:pt x="80645" y="0"/>
                </a:lnTo>
                <a:close/>
              </a:path>
            </a:pathLst>
          </a:custGeom>
          <a:solidFill>
            <a:srgbClr val="323E44"/>
          </a:solidFill>
        </p:spPr>
        <p:txBody>
          <a:bodyPr wrap="square" lIns="0" tIns="0" rIns="0" bIns="0" rtlCol="0"/>
          <a:lstStyle/>
          <a:p>
            <a:endParaRPr/>
          </a:p>
        </p:txBody>
      </p:sp>
      <p:pic>
        <p:nvPicPr>
          <p:cNvPr id="24" name="object 24"/>
          <p:cNvPicPr/>
          <p:nvPr>
            <p:custDataLst>
              <p:tags r:id="rId15"/>
            </p:custDataLst>
          </p:nvPr>
        </p:nvPicPr>
        <p:blipFill>
          <a:blip r:embed="rId33" cstate="print"/>
          <a:stretch>
            <a:fillRect/>
          </a:stretch>
        </p:blipFill>
        <p:spPr>
          <a:xfrm>
            <a:off x="2770772" y="1995659"/>
            <a:ext cx="89180" cy="105075"/>
          </a:xfrm>
          <a:prstGeom prst="rect">
            <a:avLst/>
          </a:prstGeom>
        </p:spPr>
      </p:pic>
      <p:grpSp>
        <p:nvGrpSpPr>
          <p:cNvPr id="25" name="object 25"/>
          <p:cNvGrpSpPr/>
          <p:nvPr>
            <p:custDataLst>
              <p:tags r:id="rId16"/>
            </p:custDataLst>
          </p:nvPr>
        </p:nvGrpSpPr>
        <p:grpSpPr>
          <a:xfrm>
            <a:off x="2908330" y="1993952"/>
            <a:ext cx="189230" cy="108585"/>
            <a:chOff x="2908330" y="1993952"/>
            <a:chExt cx="189230" cy="108585"/>
          </a:xfrm>
        </p:grpSpPr>
        <p:pic>
          <p:nvPicPr>
            <p:cNvPr id="26" name="object 26"/>
            <p:cNvPicPr/>
            <p:nvPr/>
          </p:nvPicPr>
          <p:blipFill>
            <a:blip r:embed="rId36" cstate="print"/>
            <a:stretch>
              <a:fillRect/>
            </a:stretch>
          </p:blipFill>
          <p:spPr>
            <a:xfrm>
              <a:off x="2908330" y="1995656"/>
              <a:ext cx="71704" cy="105075"/>
            </a:xfrm>
            <a:prstGeom prst="rect">
              <a:avLst/>
            </a:prstGeom>
          </p:spPr>
        </p:pic>
        <p:pic>
          <p:nvPicPr>
            <p:cNvPr id="27" name="object 27"/>
            <p:cNvPicPr/>
            <p:nvPr/>
          </p:nvPicPr>
          <p:blipFill>
            <a:blip r:embed="rId37" cstate="print"/>
            <a:stretch>
              <a:fillRect/>
            </a:stretch>
          </p:blipFill>
          <p:spPr>
            <a:xfrm>
              <a:off x="3021891" y="1993952"/>
              <a:ext cx="75536" cy="108478"/>
            </a:xfrm>
            <a:prstGeom prst="rect">
              <a:avLst/>
            </a:prstGeom>
          </p:spPr>
        </p:pic>
      </p:grpSp>
      <p:pic>
        <p:nvPicPr>
          <p:cNvPr id="28" name="object 28"/>
          <p:cNvPicPr/>
          <p:nvPr>
            <p:custDataLst>
              <p:tags r:id="rId17"/>
            </p:custDataLst>
          </p:nvPr>
        </p:nvPicPr>
        <p:blipFill>
          <a:blip r:embed="rId38" cstate="print"/>
          <a:stretch>
            <a:fillRect/>
          </a:stretch>
        </p:blipFill>
        <p:spPr>
          <a:xfrm>
            <a:off x="3207437" y="1993948"/>
            <a:ext cx="88594" cy="106782"/>
          </a:xfrm>
          <a:prstGeom prst="rect">
            <a:avLst/>
          </a:prstGeom>
        </p:spPr>
      </p:pic>
      <p:pic>
        <p:nvPicPr>
          <p:cNvPr id="29" name="object 29"/>
          <p:cNvPicPr/>
          <p:nvPr>
            <p:custDataLst>
              <p:tags r:id="rId18"/>
            </p:custDataLst>
          </p:nvPr>
        </p:nvPicPr>
        <p:blipFill>
          <a:blip r:embed="rId39" cstate="print"/>
          <a:stretch>
            <a:fillRect/>
          </a:stretch>
        </p:blipFill>
        <p:spPr>
          <a:xfrm>
            <a:off x="3348106" y="1995656"/>
            <a:ext cx="69579" cy="105075"/>
          </a:xfrm>
          <a:prstGeom prst="rect">
            <a:avLst/>
          </a:prstGeom>
        </p:spPr>
      </p:pic>
      <p:pic>
        <p:nvPicPr>
          <p:cNvPr id="30" name="object 30"/>
          <p:cNvPicPr/>
          <p:nvPr>
            <p:custDataLst>
              <p:tags r:id="rId19"/>
            </p:custDataLst>
          </p:nvPr>
        </p:nvPicPr>
        <p:blipFill>
          <a:blip r:embed="rId40" cstate="print"/>
          <a:stretch>
            <a:fillRect/>
          </a:stretch>
        </p:blipFill>
        <p:spPr>
          <a:xfrm>
            <a:off x="3465791" y="1995656"/>
            <a:ext cx="69579" cy="105075"/>
          </a:xfrm>
          <a:prstGeom prst="rect">
            <a:avLst/>
          </a:prstGeom>
        </p:spPr>
      </p:pic>
      <p:pic>
        <p:nvPicPr>
          <p:cNvPr id="31" name="object 31"/>
          <p:cNvPicPr/>
          <p:nvPr>
            <p:custDataLst>
              <p:tags r:id="rId20"/>
            </p:custDataLst>
          </p:nvPr>
        </p:nvPicPr>
        <p:blipFill>
          <a:blip r:embed="rId38" cstate="print"/>
          <a:stretch>
            <a:fillRect/>
          </a:stretch>
        </p:blipFill>
        <p:spPr>
          <a:xfrm>
            <a:off x="3581485" y="1993948"/>
            <a:ext cx="88594" cy="106782"/>
          </a:xfrm>
          <a:prstGeom prst="rect">
            <a:avLst/>
          </a:prstGeom>
        </p:spPr>
      </p:pic>
      <p:sp>
        <p:nvSpPr>
          <p:cNvPr id="32" name="object 32"/>
          <p:cNvSpPr/>
          <p:nvPr>
            <p:custDataLst>
              <p:tags r:id="rId21"/>
            </p:custDataLst>
          </p:nvPr>
        </p:nvSpPr>
        <p:spPr>
          <a:xfrm>
            <a:off x="3722158" y="1995656"/>
            <a:ext cx="8255" cy="105410"/>
          </a:xfrm>
          <a:custGeom>
            <a:avLst/>
            <a:gdLst/>
            <a:ahLst/>
            <a:cxnLst/>
            <a:rect l="l" t="t" r="r" b="b"/>
            <a:pathLst>
              <a:path w="8254" h="105410">
                <a:moveTo>
                  <a:pt x="8240" y="0"/>
                </a:moveTo>
                <a:lnTo>
                  <a:pt x="0" y="0"/>
                </a:lnTo>
                <a:lnTo>
                  <a:pt x="0" y="105075"/>
                </a:lnTo>
                <a:lnTo>
                  <a:pt x="8240" y="105075"/>
                </a:lnTo>
                <a:lnTo>
                  <a:pt x="8240" y="0"/>
                </a:lnTo>
                <a:close/>
              </a:path>
            </a:pathLst>
          </a:custGeom>
          <a:solidFill>
            <a:srgbClr val="323E44"/>
          </a:solidFill>
        </p:spPr>
        <p:txBody>
          <a:bodyPr wrap="square" lIns="0" tIns="0" rIns="0" bIns="0" rtlCol="0"/>
          <a:lstStyle/>
          <a:p>
            <a:endParaRPr/>
          </a:p>
        </p:txBody>
      </p:sp>
      <p:pic>
        <p:nvPicPr>
          <p:cNvPr id="33" name="object 33"/>
          <p:cNvPicPr/>
          <p:nvPr>
            <p:custDataLst>
              <p:tags r:id="rId22"/>
            </p:custDataLst>
          </p:nvPr>
        </p:nvPicPr>
        <p:blipFill>
          <a:blip r:embed="rId34" cstate="print"/>
          <a:stretch>
            <a:fillRect/>
          </a:stretch>
        </p:blipFill>
        <p:spPr>
          <a:xfrm>
            <a:off x="3785472" y="1995655"/>
            <a:ext cx="81651" cy="106206"/>
          </a:xfrm>
          <a:prstGeom prst="rect">
            <a:avLst/>
          </a:prstGeom>
        </p:spPr>
      </p:pic>
      <p:grpSp>
        <p:nvGrpSpPr>
          <p:cNvPr id="34" name="object 34"/>
          <p:cNvGrpSpPr/>
          <p:nvPr>
            <p:custDataLst>
              <p:tags r:id="rId23"/>
            </p:custDataLst>
          </p:nvPr>
        </p:nvGrpSpPr>
        <p:grpSpPr>
          <a:xfrm>
            <a:off x="3915941" y="1993952"/>
            <a:ext cx="189230" cy="108585"/>
            <a:chOff x="3915941" y="1993952"/>
            <a:chExt cx="189230" cy="108585"/>
          </a:xfrm>
        </p:grpSpPr>
        <p:pic>
          <p:nvPicPr>
            <p:cNvPr id="35" name="object 35"/>
            <p:cNvPicPr/>
            <p:nvPr/>
          </p:nvPicPr>
          <p:blipFill>
            <a:blip r:embed="rId41" cstate="print"/>
            <a:stretch>
              <a:fillRect/>
            </a:stretch>
          </p:blipFill>
          <p:spPr>
            <a:xfrm>
              <a:off x="3915941" y="1995656"/>
              <a:ext cx="71704" cy="105075"/>
            </a:xfrm>
            <a:prstGeom prst="rect">
              <a:avLst/>
            </a:prstGeom>
          </p:spPr>
        </p:pic>
        <p:pic>
          <p:nvPicPr>
            <p:cNvPr id="36" name="object 36"/>
            <p:cNvPicPr/>
            <p:nvPr/>
          </p:nvPicPr>
          <p:blipFill>
            <a:blip r:embed="rId42" cstate="print"/>
            <a:stretch>
              <a:fillRect/>
            </a:stretch>
          </p:blipFill>
          <p:spPr>
            <a:xfrm>
              <a:off x="4029501" y="1993952"/>
              <a:ext cx="75536" cy="108478"/>
            </a:xfrm>
            <a:prstGeom prst="rect">
              <a:avLst/>
            </a:prstGeom>
          </p:spPr>
        </p:pic>
      </p:grpSp>
      <p:sp>
        <p:nvSpPr>
          <p:cNvPr id="37" name="object 37"/>
          <p:cNvSpPr/>
          <p:nvPr>
            <p:custDataLst>
              <p:tags r:id="rId24"/>
            </p:custDataLst>
          </p:nvPr>
        </p:nvSpPr>
        <p:spPr>
          <a:xfrm>
            <a:off x="1726626" y="7766281"/>
            <a:ext cx="2227580" cy="2301875"/>
          </a:xfrm>
          <a:custGeom>
            <a:avLst/>
            <a:gdLst/>
            <a:ahLst/>
            <a:cxnLst/>
            <a:rect l="l" t="t" r="r" b="b"/>
            <a:pathLst>
              <a:path w="2227579" h="2301875">
                <a:moveTo>
                  <a:pt x="0" y="2301689"/>
                </a:moveTo>
                <a:lnTo>
                  <a:pt x="47973" y="2298109"/>
                </a:lnTo>
                <a:lnTo>
                  <a:pt x="95679" y="2293587"/>
                </a:lnTo>
                <a:lnTo>
                  <a:pt x="143106" y="2288133"/>
                </a:lnTo>
                <a:lnTo>
                  <a:pt x="190247" y="2281756"/>
                </a:lnTo>
                <a:lnTo>
                  <a:pt x="237092" y="2274466"/>
                </a:lnTo>
                <a:lnTo>
                  <a:pt x="283631" y="2266271"/>
                </a:lnTo>
                <a:lnTo>
                  <a:pt x="329856" y="2257181"/>
                </a:lnTo>
                <a:lnTo>
                  <a:pt x="375756" y="2247205"/>
                </a:lnTo>
                <a:lnTo>
                  <a:pt x="421323" y="2236353"/>
                </a:lnTo>
                <a:lnTo>
                  <a:pt x="466547" y="2224634"/>
                </a:lnTo>
                <a:lnTo>
                  <a:pt x="511420" y="2212057"/>
                </a:lnTo>
                <a:lnTo>
                  <a:pt x="555931" y="2198631"/>
                </a:lnTo>
                <a:lnTo>
                  <a:pt x="600071" y="2184366"/>
                </a:lnTo>
                <a:lnTo>
                  <a:pt x="643831" y="2169271"/>
                </a:lnTo>
                <a:lnTo>
                  <a:pt x="687202" y="2153355"/>
                </a:lnTo>
                <a:lnTo>
                  <a:pt x="730175" y="2136628"/>
                </a:lnTo>
                <a:lnTo>
                  <a:pt x="772740" y="2119099"/>
                </a:lnTo>
                <a:lnTo>
                  <a:pt x="814888" y="2100777"/>
                </a:lnTo>
                <a:lnTo>
                  <a:pt x="856609" y="2081672"/>
                </a:lnTo>
                <a:lnTo>
                  <a:pt x="897895" y="2061793"/>
                </a:lnTo>
                <a:lnTo>
                  <a:pt x="938735" y="2041148"/>
                </a:lnTo>
                <a:lnTo>
                  <a:pt x="979122" y="2019749"/>
                </a:lnTo>
                <a:lnTo>
                  <a:pt x="1019045" y="1997603"/>
                </a:lnTo>
                <a:lnTo>
                  <a:pt x="1058494" y="1974720"/>
                </a:lnTo>
                <a:lnTo>
                  <a:pt x="1097462" y="1951109"/>
                </a:lnTo>
                <a:lnTo>
                  <a:pt x="1135938" y="1926780"/>
                </a:lnTo>
                <a:lnTo>
                  <a:pt x="1173913" y="1901742"/>
                </a:lnTo>
                <a:lnTo>
                  <a:pt x="1211378" y="1876004"/>
                </a:lnTo>
                <a:lnTo>
                  <a:pt x="1248324" y="1849576"/>
                </a:lnTo>
                <a:lnTo>
                  <a:pt x="1284741" y="1822467"/>
                </a:lnTo>
                <a:lnTo>
                  <a:pt x="1320620" y="1794685"/>
                </a:lnTo>
                <a:lnTo>
                  <a:pt x="1355951" y="1766242"/>
                </a:lnTo>
                <a:lnTo>
                  <a:pt x="1390726" y="1737145"/>
                </a:lnTo>
                <a:lnTo>
                  <a:pt x="1424935" y="1707404"/>
                </a:lnTo>
                <a:lnTo>
                  <a:pt x="1458569" y="1677028"/>
                </a:lnTo>
                <a:lnTo>
                  <a:pt x="1491618" y="1646027"/>
                </a:lnTo>
                <a:lnTo>
                  <a:pt x="1524074" y="1614411"/>
                </a:lnTo>
                <a:lnTo>
                  <a:pt x="1555926" y="1582187"/>
                </a:lnTo>
                <a:lnTo>
                  <a:pt x="1587166" y="1549366"/>
                </a:lnTo>
                <a:lnTo>
                  <a:pt x="1617784" y="1515957"/>
                </a:lnTo>
                <a:lnTo>
                  <a:pt x="1647771" y="1481969"/>
                </a:lnTo>
                <a:lnTo>
                  <a:pt x="1677118" y="1447411"/>
                </a:lnTo>
                <a:lnTo>
                  <a:pt x="1705815" y="1412293"/>
                </a:lnTo>
                <a:lnTo>
                  <a:pt x="1733853" y="1376625"/>
                </a:lnTo>
                <a:lnTo>
                  <a:pt x="1761223" y="1340415"/>
                </a:lnTo>
                <a:lnTo>
                  <a:pt x="1787915" y="1303672"/>
                </a:lnTo>
                <a:lnTo>
                  <a:pt x="1813921" y="1266406"/>
                </a:lnTo>
                <a:lnTo>
                  <a:pt x="1839230" y="1228627"/>
                </a:lnTo>
                <a:lnTo>
                  <a:pt x="1863834" y="1190343"/>
                </a:lnTo>
                <a:lnTo>
                  <a:pt x="1887723" y="1151564"/>
                </a:lnTo>
                <a:lnTo>
                  <a:pt x="1910888" y="1112300"/>
                </a:lnTo>
                <a:lnTo>
                  <a:pt x="1933320" y="1072558"/>
                </a:lnTo>
                <a:lnTo>
                  <a:pt x="1955009" y="1032350"/>
                </a:lnTo>
                <a:lnTo>
                  <a:pt x="1975946" y="991684"/>
                </a:lnTo>
                <a:lnTo>
                  <a:pt x="1996122" y="950569"/>
                </a:lnTo>
                <a:lnTo>
                  <a:pt x="2015527" y="909015"/>
                </a:lnTo>
                <a:lnTo>
                  <a:pt x="2034153" y="867030"/>
                </a:lnTo>
                <a:lnTo>
                  <a:pt x="2051989" y="824625"/>
                </a:lnTo>
                <a:lnTo>
                  <a:pt x="2069027" y="781809"/>
                </a:lnTo>
                <a:lnTo>
                  <a:pt x="2085257" y="738591"/>
                </a:lnTo>
                <a:lnTo>
                  <a:pt x="2100670" y="694979"/>
                </a:lnTo>
                <a:lnTo>
                  <a:pt x="2115256" y="650985"/>
                </a:lnTo>
                <a:lnTo>
                  <a:pt x="2129007" y="606616"/>
                </a:lnTo>
                <a:lnTo>
                  <a:pt x="2141913" y="561882"/>
                </a:lnTo>
                <a:lnTo>
                  <a:pt x="2153965" y="516792"/>
                </a:lnTo>
                <a:lnTo>
                  <a:pt x="2165153" y="471357"/>
                </a:lnTo>
                <a:lnTo>
                  <a:pt x="2175468" y="425584"/>
                </a:lnTo>
                <a:lnTo>
                  <a:pt x="2184901" y="379484"/>
                </a:lnTo>
                <a:lnTo>
                  <a:pt x="2193443" y="333065"/>
                </a:lnTo>
                <a:lnTo>
                  <a:pt x="2201084" y="286337"/>
                </a:lnTo>
                <a:lnTo>
                  <a:pt x="2207815" y="239309"/>
                </a:lnTo>
                <a:lnTo>
                  <a:pt x="2213626" y="191991"/>
                </a:lnTo>
                <a:lnTo>
                  <a:pt x="2218509" y="144392"/>
                </a:lnTo>
                <a:lnTo>
                  <a:pt x="2222454" y="96520"/>
                </a:lnTo>
                <a:lnTo>
                  <a:pt x="2225451" y="48387"/>
                </a:lnTo>
                <a:lnTo>
                  <a:pt x="2227492" y="0"/>
                </a:lnTo>
              </a:path>
            </a:pathLst>
          </a:custGeom>
          <a:ln w="52354">
            <a:solidFill>
              <a:srgbClr val="F26B36"/>
            </a:solidFill>
            <a:prstDash val="dot"/>
          </a:ln>
        </p:spPr>
        <p:txBody>
          <a:bodyPr wrap="square" lIns="0" tIns="0" rIns="0" bIns="0" rtlCol="0"/>
          <a:lstStyle/>
          <a:p>
            <a:endParaRPr/>
          </a:p>
        </p:txBody>
      </p:sp>
      <p:sp>
        <p:nvSpPr>
          <p:cNvPr id="38" name="object 38"/>
          <p:cNvSpPr/>
          <p:nvPr>
            <p:custDataLst>
              <p:tags r:id="rId25"/>
            </p:custDataLst>
          </p:nvPr>
        </p:nvSpPr>
        <p:spPr>
          <a:xfrm>
            <a:off x="1648667" y="5304761"/>
            <a:ext cx="2301875" cy="2227580"/>
          </a:xfrm>
          <a:custGeom>
            <a:avLst/>
            <a:gdLst/>
            <a:ahLst/>
            <a:cxnLst/>
            <a:rect l="l" t="t" r="r" b="b"/>
            <a:pathLst>
              <a:path w="2301875" h="2227579">
                <a:moveTo>
                  <a:pt x="2301689" y="2227492"/>
                </a:moveTo>
                <a:lnTo>
                  <a:pt x="2298109" y="2179518"/>
                </a:lnTo>
                <a:lnTo>
                  <a:pt x="2293587" y="2131813"/>
                </a:lnTo>
                <a:lnTo>
                  <a:pt x="2288133" y="2084385"/>
                </a:lnTo>
                <a:lnTo>
                  <a:pt x="2281756" y="2037244"/>
                </a:lnTo>
                <a:lnTo>
                  <a:pt x="2274466" y="1990399"/>
                </a:lnTo>
                <a:lnTo>
                  <a:pt x="2266271" y="1943860"/>
                </a:lnTo>
                <a:lnTo>
                  <a:pt x="2257181" y="1897636"/>
                </a:lnTo>
                <a:lnTo>
                  <a:pt x="2247205" y="1851735"/>
                </a:lnTo>
                <a:lnTo>
                  <a:pt x="2236353" y="1806168"/>
                </a:lnTo>
                <a:lnTo>
                  <a:pt x="2224634" y="1760944"/>
                </a:lnTo>
                <a:lnTo>
                  <a:pt x="2212057" y="1716072"/>
                </a:lnTo>
                <a:lnTo>
                  <a:pt x="2198631" y="1671561"/>
                </a:lnTo>
                <a:lnTo>
                  <a:pt x="2184366" y="1627421"/>
                </a:lnTo>
                <a:lnTo>
                  <a:pt x="2169271" y="1583660"/>
                </a:lnTo>
                <a:lnTo>
                  <a:pt x="2153355" y="1540289"/>
                </a:lnTo>
                <a:lnTo>
                  <a:pt x="2136628" y="1497316"/>
                </a:lnTo>
                <a:lnTo>
                  <a:pt x="2119099" y="1454751"/>
                </a:lnTo>
                <a:lnTo>
                  <a:pt x="2100777" y="1412604"/>
                </a:lnTo>
                <a:lnTo>
                  <a:pt x="2081672" y="1370882"/>
                </a:lnTo>
                <a:lnTo>
                  <a:pt x="2061793" y="1329597"/>
                </a:lnTo>
                <a:lnTo>
                  <a:pt x="2041148" y="1288756"/>
                </a:lnTo>
                <a:lnTo>
                  <a:pt x="2019749" y="1248370"/>
                </a:lnTo>
                <a:lnTo>
                  <a:pt x="1997603" y="1208447"/>
                </a:lnTo>
                <a:lnTo>
                  <a:pt x="1974720" y="1168997"/>
                </a:lnTo>
                <a:lnTo>
                  <a:pt x="1951109" y="1130030"/>
                </a:lnTo>
                <a:lnTo>
                  <a:pt x="1926780" y="1091554"/>
                </a:lnTo>
                <a:lnTo>
                  <a:pt x="1901742" y="1053578"/>
                </a:lnTo>
                <a:lnTo>
                  <a:pt x="1876004" y="1016113"/>
                </a:lnTo>
                <a:lnTo>
                  <a:pt x="1849576" y="979168"/>
                </a:lnTo>
                <a:lnTo>
                  <a:pt x="1822467" y="942751"/>
                </a:lnTo>
                <a:lnTo>
                  <a:pt x="1794685" y="906872"/>
                </a:lnTo>
                <a:lnTo>
                  <a:pt x="1766242" y="871540"/>
                </a:lnTo>
                <a:lnTo>
                  <a:pt x="1737145" y="836765"/>
                </a:lnTo>
                <a:lnTo>
                  <a:pt x="1707404" y="802556"/>
                </a:lnTo>
                <a:lnTo>
                  <a:pt x="1677028" y="768922"/>
                </a:lnTo>
                <a:lnTo>
                  <a:pt x="1646027" y="735873"/>
                </a:lnTo>
                <a:lnTo>
                  <a:pt x="1614411" y="703418"/>
                </a:lnTo>
                <a:lnTo>
                  <a:pt x="1582187" y="671565"/>
                </a:lnTo>
                <a:lnTo>
                  <a:pt x="1549366" y="640326"/>
                </a:lnTo>
                <a:lnTo>
                  <a:pt x="1515957" y="609708"/>
                </a:lnTo>
                <a:lnTo>
                  <a:pt x="1481969" y="579720"/>
                </a:lnTo>
                <a:lnTo>
                  <a:pt x="1447411" y="550374"/>
                </a:lnTo>
                <a:lnTo>
                  <a:pt x="1412293" y="521677"/>
                </a:lnTo>
                <a:lnTo>
                  <a:pt x="1376625" y="493639"/>
                </a:lnTo>
                <a:lnTo>
                  <a:pt x="1340415" y="466269"/>
                </a:lnTo>
                <a:lnTo>
                  <a:pt x="1303672" y="439576"/>
                </a:lnTo>
                <a:lnTo>
                  <a:pt x="1266406" y="413571"/>
                </a:lnTo>
                <a:lnTo>
                  <a:pt x="1228627" y="388261"/>
                </a:lnTo>
                <a:lnTo>
                  <a:pt x="1190343" y="363658"/>
                </a:lnTo>
                <a:lnTo>
                  <a:pt x="1151564" y="339768"/>
                </a:lnTo>
                <a:lnTo>
                  <a:pt x="1112300" y="316603"/>
                </a:lnTo>
                <a:lnTo>
                  <a:pt x="1072558" y="294172"/>
                </a:lnTo>
                <a:lnTo>
                  <a:pt x="1032350" y="272483"/>
                </a:lnTo>
                <a:lnTo>
                  <a:pt x="991684" y="251545"/>
                </a:lnTo>
                <a:lnTo>
                  <a:pt x="950569" y="231370"/>
                </a:lnTo>
                <a:lnTo>
                  <a:pt x="909015" y="211964"/>
                </a:lnTo>
                <a:lnTo>
                  <a:pt x="867030" y="193339"/>
                </a:lnTo>
                <a:lnTo>
                  <a:pt x="824625" y="175503"/>
                </a:lnTo>
                <a:lnTo>
                  <a:pt x="781809" y="158465"/>
                </a:lnTo>
                <a:lnTo>
                  <a:pt x="738591" y="142235"/>
                </a:lnTo>
                <a:lnTo>
                  <a:pt x="694979" y="126822"/>
                </a:lnTo>
                <a:lnTo>
                  <a:pt x="650985" y="112235"/>
                </a:lnTo>
                <a:lnTo>
                  <a:pt x="606616" y="98484"/>
                </a:lnTo>
                <a:lnTo>
                  <a:pt x="561882" y="85578"/>
                </a:lnTo>
                <a:lnTo>
                  <a:pt x="516792" y="73526"/>
                </a:lnTo>
                <a:lnTo>
                  <a:pt x="471357" y="62338"/>
                </a:lnTo>
                <a:lnTo>
                  <a:pt x="425584" y="52023"/>
                </a:lnTo>
                <a:lnTo>
                  <a:pt x="379484" y="42590"/>
                </a:lnTo>
                <a:lnTo>
                  <a:pt x="333065" y="34048"/>
                </a:lnTo>
                <a:lnTo>
                  <a:pt x="286337" y="26407"/>
                </a:lnTo>
                <a:lnTo>
                  <a:pt x="239309" y="19677"/>
                </a:lnTo>
                <a:lnTo>
                  <a:pt x="191991" y="13865"/>
                </a:lnTo>
                <a:lnTo>
                  <a:pt x="144392" y="8983"/>
                </a:lnTo>
                <a:lnTo>
                  <a:pt x="96520" y="5038"/>
                </a:lnTo>
                <a:lnTo>
                  <a:pt x="48387" y="2040"/>
                </a:lnTo>
                <a:lnTo>
                  <a:pt x="0" y="0"/>
                </a:lnTo>
              </a:path>
            </a:pathLst>
          </a:custGeom>
          <a:ln w="52354">
            <a:solidFill>
              <a:srgbClr val="F26B36"/>
            </a:solidFill>
            <a:prstDash val="dot"/>
          </a:ln>
        </p:spPr>
        <p:txBody>
          <a:bodyPr wrap="square" lIns="0" tIns="0" rIns="0" bIns="0" rtlCol="0"/>
          <a:lstStyle/>
          <a:p>
            <a:endParaRPr/>
          </a:p>
        </p:txBody>
      </p:sp>
      <p:sp>
        <p:nvSpPr>
          <p:cNvPr id="39" name="object 39"/>
          <p:cNvSpPr/>
          <p:nvPr>
            <p:custDataLst>
              <p:tags r:id="rId26"/>
            </p:custDataLst>
          </p:nvPr>
        </p:nvSpPr>
        <p:spPr>
          <a:xfrm>
            <a:off x="0" y="5308524"/>
            <a:ext cx="1414780" cy="585470"/>
          </a:xfrm>
          <a:custGeom>
            <a:avLst/>
            <a:gdLst/>
            <a:ahLst/>
            <a:cxnLst/>
            <a:rect l="l" t="t" r="r" b="b"/>
            <a:pathLst>
              <a:path w="1414780" h="585470">
                <a:moveTo>
                  <a:pt x="1414638" y="0"/>
                </a:moveTo>
                <a:lnTo>
                  <a:pt x="1366664" y="3580"/>
                </a:lnTo>
                <a:lnTo>
                  <a:pt x="1318959" y="8101"/>
                </a:lnTo>
                <a:lnTo>
                  <a:pt x="1271531" y="13555"/>
                </a:lnTo>
                <a:lnTo>
                  <a:pt x="1224390" y="19932"/>
                </a:lnTo>
                <a:lnTo>
                  <a:pt x="1177545" y="27222"/>
                </a:lnTo>
                <a:lnTo>
                  <a:pt x="1131006" y="35417"/>
                </a:lnTo>
                <a:lnTo>
                  <a:pt x="1084782" y="44507"/>
                </a:lnTo>
                <a:lnTo>
                  <a:pt x="1038881" y="54483"/>
                </a:lnTo>
                <a:lnTo>
                  <a:pt x="993314" y="65335"/>
                </a:lnTo>
                <a:lnTo>
                  <a:pt x="948090" y="77054"/>
                </a:lnTo>
                <a:lnTo>
                  <a:pt x="903218" y="89632"/>
                </a:lnTo>
                <a:lnTo>
                  <a:pt x="858707" y="103057"/>
                </a:lnTo>
                <a:lnTo>
                  <a:pt x="814567" y="117322"/>
                </a:lnTo>
                <a:lnTo>
                  <a:pt x="770806" y="132417"/>
                </a:lnTo>
                <a:lnTo>
                  <a:pt x="727435" y="148333"/>
                </a:lnTo>
                <a:lnTo>
                  <a:pt x="684462" y="165060"/>
                </a:lnTo>
                <a:lnTo>
                  <a:pt x="641898" y="182589"/>
                </a:lnTo>
                <a:lnTo>
                  <a:pt x="599750" y="200911"/>
                </a:lnTo>
                <a:lnTo>
                  <a:pt x="558028" y="220016"/>
                </a:lnTo>
                <a:lnTo>
                  <a:pt x="516743" y="239895"/>
                </a:lnTo>
                <a:lnTo>
                  <a:pt x="475902" y="260540"/>
                </a:lnTo>
                <a:lnTo>
                  <a:pt x="435516" y="281939"/>
                </a:lnTo>
                <a:lnTo>
                  <a:pt x="395593" y="304086"/>
                </a:lnTo>
                <a:lnTo>
                  <a:pt x="356143" y="326969"/>
                </a:lnTo>
                <a:lnTo>
                  <a:pt x="317176" y="350579"/>
                </a:lnTo>
                <a:lnTo>
                  <a:pt x="278700" y="374908"/>
                </a:lnTo>
                <a:lnTo>
                  <a:pt x="240725" y="399946"/>
                </a:lnTo>
                <a:lnTo>
                  <a:pt x="203259" y="425684"/>
                </a:lnTo>
                <a:lnTo>
                  <a:pt x="166314" y="452112"/>
                </a:lnTo>
                <a:lnTo>
                  <a:pt x="129897" y="479222"/>
                </a:lnTo>
                <a:lnTo>
                  <a:pt x="94018" y="507003"/>
                </a:lnTo>
                <a:lnTo>
                  <a:pt x="58686" y="535446"/>
                </a:lnTo>
                <a:lnTo>
                  <a:pt x="23911" y="564543"/>
                </a:lnTo>
                <a:lnTo>
                  <a:pt x="0" y="585332"/>
                </a:lnTo>
              </a:path>
            </a:pathLst>
          </a:custGeom>
          <a:ln w="52354">
            <a:solidFill>
              <a:srgbClr val="F26B36"/>
            </a:solidFill>
            <a:prstDash val="dot"/>
          </a:ln>
        </p:spPr>
        <p:txBody>
          <a:bodyPr wrap="square" lIns="0" tIns="0" rIns="0" bIns="0" rtlCol="0"/>
          <a:lstStyle/>
          <a:p>
            <a:endParaRPr/>
          </a:p>
        </p:txBody>
      </p:sp>
      <p:sp>
        <p:nvSpPr>
          <p:cNvPr id="40" name="object 40"/>
          <p:cNvSpPr/>
          <p:nvPr>
            <p:custDataLst>
              <p:tags r:id="rId27"/>
            </p:custDataLst>
          </p:nvPr>
        </p:nvSpPr>
        <p:spPr>
          <a:xfrm>
            <a:off x="0" y="9482635"/>
            <a:ext cx="1492885" cy="589280"/>
          </a:xfrm>
          <a:custGeom>
            <a:avLst/>
            <a:gdLst/>
            <a:ahLst/>
            <a:cxnLst/>
            <a:rect l="l" t="t" r="r" b="b"/>
            <a:pathLst>
              <a:path w="1492885" h="589279">
                <a:moveTo>
                  <a:pt x="0" y="0"/>
                </a:moveTo>
                <a:lnTo>
                  <a:pt x="45186" y="38724"/>
                </a:lnTo>
                <a:lnTo>
                  <a:pt x="80304" y="67421"/>
                </a:lnTo>
                <a:lnTo>
                  <a:pt x="115973" y="95460"/>
                </a:lnTo>
                <a:lnTo>
                  <a:pt x="152183" y="122829"/>
                </a:lnTo>
                <a:lnTo>
                  <a:pt x="188926" y="149522"/>
                </a:lnTo>
                <a:lnTo>
                  <a:pt x="226191" y="175527"/>
                </a:lnTo>
                <a:lnTo>
                  <a:pt x="263971" y="200837"/>
                </a:lnTo>
                <a:lnTo>
                  <a:pt x="302254" y="225440"/>
                </a:lnTo>
                <a:lnTo>
                  <a:pt x="341033" y="249330"/>
                </a:lnTo>
                <a:lnTo>
                  <a:pt x="380298" y="272495"/>
                </a:lnTo>
                <a:lnTo>
                  <a:pt x="420039" y="294926"/>
                </a:lnTo>
                <a:lnTo>
                  <a:pt x="460247" y="316615"/>
                </a:lnTo>
                <a:lnTo>
                  <a:pt x="500914" y="337553"/>
                </a:lnTo>
                <a:lnTo>
                  <a:pt x="542029" y="357728"/>
                </a:lnTo>
                <a:lnTo>
                  <a:pt x="583583" y="377134"/>
                </a:lnTo>
                <a:lnTo>
                  <a:pt x="625567" y="395759"/>
                </a:lnTo>
                <a:lnTo>
                  <a:pt x="667972" y="413595"/>
                </a:lnTo>
                <a:lnTo>
                  <a:pt x="710788" y="430633"/>
                </a:lnTo>
                <a:lnTo>
                  <a:pt x="754007" y="446863"/>
                </a:lnTo>
                <a:lnTo>
                  <a:pt x="797618" y="462276"/>
                </a:lnTo>
                <a:lnTo>
                  <a:pt x="841613" y="476863"/>
                </a:lnTo>
                <a:lnTo>
                  <a:pt x="885982" y="490614"/>
                </a:lnTo>
                <a:lnTo>
                  <a:pt x="930716" y="503520"/>
                </a:lnTo>
                <a:lnTo>
                  <a:pt x="975805" y="515572"/>
                </a:lnTo>
                <a:lnTo>
                  <a:pt x="1021241" y="526760"/>
                </a:lnTo>
                <a:lnTo>
                  <a:pt x="1067014" y="537075"/>
                </a:lnTo>
                <a:lnTo>
                  <a:pt x="1113114" y="546508"/>
                </a:lnTo>
                <a:lnTo>
                  <a:pt x="1159533" y="555050"/>
                </a:lnTo>
                <a:lnTo>
                  <a:pt x="1206261" y="562691"/>
                </a:lnTo>
                <a:lnTo>
                  <a:pt x="1253288" y="569421"/>
                </a:lnTo>
                <a:lnTo>
                  <a:pt x="1300607" y="575233"/>
                </a:lnTo>
                <a:lnTo>
                  <a:pt x="1348206" y="580115"/>
                </a:lnTo>
                <a:lnTo>
                  <a:pt x="1396077" y="584060"/>
                </a:lnTo>
                <a:lnTo>
                  <a:pt x="1444211" y="587058"/>
                </a:lnTo>
                <a:lnTo>
                  <a:pt x="1492598" y="589099"/>
                </a:lnTo>
              </a:path>
            </a:pathLst>
          </a:custGeom>
          <a:ln w="52354">
            <a:solidFill>
              <a:srgbClr val="F26B36"/>
            </a:solidFill>
            <a:prstDash val="dot"/>
          </a:ln>
        </p:spPr>
        <p:txBody>
          <a:bodyPr wrap="square" lIns="0" tIns="0" rIns="0" bIns="0" rtlCol="0"/>
          <a:lstStyle/>
          <a:p>
            <a:endParaRPr/>
          </a:p>
        </p:txBody>
      </p:sp>
      <p:sp>
        <p:nvSpPr>
          <p:cNvPr id="41" name="object 41"/>
          <p:cNvSpPr txBox="1"/>
          <p:nvPr>
            <p:custDataLst>
              <p:tags r:id="rId28"/>
            </p:custDataLst>
          </p:nvPr>
        </p:nvSpPr>
        <p:spPr>
          <a:xfrm>
            <a:off x="17133614" y="1267881"/>
            <a:ext cx="1754708" cy="427990"/>
          </a:xfrm>
          <a:prstGeom prst="rect">
            <a:avLst/>
          </a:prstGeom>
        </p:spPr>
        <p:txBody>
          <a:bodyPr vert="horz" wrap="square" lIns="0" tIns="17145" rIns="0" bIns="0" rtlCol="0">
            <a:spAutoFit/>
          </a:bodyPr>
          <a:lstStyle/>
          <a:p>
            <a:pPr marL="12700">
              <a:lnSpc>
                <a:spcPct val="100000"/>
              </a:lnSpc>
              <a:spcBef>
                <a:spcPts val="135"/>
              </a:spcBef>
            </a:pPr>
            <a:r>
              <a:rPr sz="2600" b="1" spc="-10">
                <a:solidFill>
                  <a:srgbClr val="303D42"/>
                </a:solidFill>
                <a:latin typeface="Calluna-Black"/>
                <a:cs typeface="Calluna-Black"/>
              </a:rPr>
              <a:t>altalex.ca</a:t>
            </a:r>
            <a:endParaRPr sz="2600">
              <a:latin typeface="Calluna-Black"/>
              <a:cs typeface="Calluna-Black"/>
            </a:endParaRPr>
          </a:p>
        </p:txBody>
      </p:sp>
      <p:sp>
        <p:nvSpPr>
          <p:cNvPr id="43" name="object 43"/>
          <p:cNvSpPr txBox="1"/>
          <p:nvPr>
            <p:custDataLst>
              <p:tags r:id="rId29"/>
            </p:custDataLst>
          </p:nvPr>
        </p:nvSpPr>
        <p:spPr>
          <a:xfrm>
            <a:off x="3535370" y="4228475"/>
            <a:ext cx="12941354" cy="6098464"/>
          </a:xfrm>
          <a:prstGeom prst="rect">
            <a:avLst/>
          </a:prstGeom>
        </p:spPr>
        <p:txBody>
          <a:bodyPr vert="horz" wrap="square" lIns="0" tIns="12065" rIns="0" bIns="0" rtlCol="0">
            <a:spAutoFit/>
          </a:bodyPr>
          <a:lstStyle/>
          <a:p>
            <a:pPr marL="627380" marR="5080" indent="-615315" algn="ctr">
              <a:lnSpc>
                <a:spcPct val="100000"/>
              </a:lnSpc>
              <a:spcBef>
                <a:spcPts val="95"/>
              </a:spcBef>
            </a:pPr>
            <a:r>
              <a:rPr lang="fr-CA" sz="6600" b="1">
                <a:solidFill>
                  <a:srgbClr val="303D42"/>
                </a:solidFill>
                <a:latin typeface="Calluna-Black"/>
                <a:cs typeface="Calluna-Black"/>
              </a:rPr>
              <a:t>Merci !</a:t>
            </a:r>
          </a:p>
          <a:p>
            <a:pPr marL="627380" marR="5080" indent="-615315" algn="ctr">
              <a:lnSpc>
                <a:spcPct val="100000"/>
              </a:lnSpc>
              <a:spcBef>
                <a:spcPts val="95"/>
              </a:spcBef>
            </a:pPr>
            <a:r>
              <a:rPr lang="fr-CA" sz="6600" b="1">
                <a:solidFill>
                  <a:srgbClr val="303D42"/>
                </a:solidFill>
                <a:latin typeface="Calluna-Black"/>
                <a:cs typeface="Calluna-Black"/>
              </a:rPr>
              <a:t>Altalex avocats </a:t>
            </a:r>
            <a:r>
              <a:rPr lang="fr-CA" sz="6600" b="1" err="1">
                <a:solidFill>
                  <a:srgbClr val="303D42"/>
                </a:solidFill>
                <a:latin typeface="Calluna-Black"/>
                <a:cs typeface="Calluna-Black"/>
              </a:rPr>
              <a:t>inc.</a:t>
            </a:r>
            <a:endParaRPr lang="fr-CA" sz="6600" b="1">
              <a:solidFill>
                <a:srgbClr val="303D42"/>
              </a:solidFill>
              <a:latin typeface="Calluna-Black"/>
              <a:cs typeface="Calluna-Black"/>
            </a:endParaRPr>
          </a:p>
          <a:p>
            <a:pPr marL="627380" marR="5080" indent="-615315" algn="ctr">
              <a:lnSpc>
                <a:spcPct val="100000"/>
              </a:lnSpc>
              <a:spcBef>
                <a:spcPts val="95"/>
              </a:spcBef>
            </a:pPr>
            <a:r>
              <a:rPr lang="fr-CA" sz="3200">
                <a:latin typeface="Calluna-Black"/>
                <a:cs typeface="Calluna-Black"/>
              </a:rPr>
              <a:t>229, rue St-Vallier Ouest</a:t>
            </a:r>
          </a:p>
          <a:p>
            <a:pPr marL="627380" marR="5080" indent="-615315" algn="ctr">
              <a:lnSpc>
                <a:spcPct val="100000"/>
              </a:lnSpc>
              <a:spcBef>
                <a:spcPts val="95"/>
              </a:spcBef>
            </a:pPr>
            <a:r>
              <a:rPr lang="fr-CA" sz="3200">
                <a:latin typeface="Calluna-Black"/>
                <a:cs typeface="Calluna-Black"/>
              </a:rPr>
              <a:t>Québec (Québec) G1K 1K3</a:t>
            </a:r>
          </a:p>
          <a:p>
            <a:pPr marL="627380" marR="5080" indent="-615315" algn="ctr">
              <a:lnSpc>
                <a:spcPct val="100000"/>
              </a:lnSpc>
              <a:spcBef>
                <a:spcPts val="95"/>
              </a:spcBef>
            </a:pPr>
            <a:endParaRPr lang="fr-CA" sz="3200">
              <a:latin typeface="Calluna-Black"/>
              <a:cs typeface="Calluna-Black"/>
            </a:endParaRPr>
          </a:p>
          <a:p>
            <a:pPr marL="627380" marR="5080" indent="-615315" algn="ctr">
              <a:lnSpc>
                <a:spcPct val="100000"/>
              </a:lnSpc>
              <a:spcBef>
                <a:spcPts val="95"/>
              </a:spcBef>
            </a:pPr>
            <a:r>
              <a:rPr lang="fr-CA" sz="3200">
                <a:latin typeface="Calluna-Black"/>
                <a:cs typeface="Calluna-Black"/>
              </a:rPr>
              <a:t>Contacts:</a:t>
            </a:r>
            <a:endParaRPr lang="fr-CA" sz="6600">
              <a:latin typeface="Calluna-Black"/>
              <a:cs typeface="Calluna-Black"/>
            </a:endParaRPr>
          </a:p>
          <a:p>
            <a:pPr marL="627380" marR="5080" indent="-615315" algn="ctr">
              <a:lnSpc>
                <a:spcPct val="100000"/>
              </a:lnSpc>
              <a:spcBef>
                <a:spcPts val="95"/>
              </a:spcBef>
            </a:pPr>
            <a:r>
              <a:rPr lang="fr-CA" sz="3200">
                <a:latin typeface="Calluna-Black"/>
                <a:cs typeface="Calluna-Black"/>
              </a:rPr>
              <a:t>Benjamin Demers Campeau &amp; Maude Fortin Massé</a:t>
            </a:r>
          </a:p>
          <a:p>
            <a:pPr marL="627380" marR="5080" indent="-615315" algn="ctr">
              <a:lnSpc>
                <a:spcPct val="100000"/>
              </a:lnSpc>
              <a:spcBef>
                <a:spcPts val="95"/>
              </a:spcBef>
            </a:pPr>
            <a:r>
              <a:rPr lang="fr-CA" sz="3200">
                <a:latin typeface="Calluna-Black"/>
                <a:cs typeface="Calluna-Black"/>
              </a:rPr>
              <a:t>T: (581) 531-1220 poste 5706/5705</a:t>
            </a:r>
          </a:p>
          <a:p>
            <a:pPr marL="627380" marR="5080" indent="-615315" algn="ctr">
              <a:lnSpc>
                <a:spcPct val="100000"/>
              </a:lnSpc>
              <a:spcBef>
                <a:spcPts val="95"/>
              </a:spcBef>
            </a:pPr>
            <a:r>
              <a:rPr lang="fr-CA" sz="3200">
                <a:latin typeface="Calluna-Black"/>
                <a:cs typeface="Calluna-Black"/>
                <a:hlinkClick r:id="rId43"/>
              </a:rPr>
              <a:t>benjamin.demers-campeau@altalex.ca</a:t>
            </a:r>
            <a:r>
              <a:rPr lang="fr-CA" sz="3200">
                <a:latin typeface="Calluna-Black"/>
                <a:cs typeface="Calluna-Black"/>
              </a:rPr>
              <a:t> </a:t>
            </a:r>
          </a:p>
          <a:p>
            <a:pPr marL="627380" marR="5080" indent="-615315" algn="ctr">
              <a:lnSpc>
                <a:spcPct val="100000"/>
              </a:lnSpc>
              <a:spcBef>
                <a:spcPts val="95"/>
              </a:spcBef>
            </a:pPr>
            <a:r>
              <a:rPr lang="fr-CA" sz="3200">
                <a:latin typeface="Calluna-Black"/>
                <a:cs typeface="Calluna-Black"/>
                <a:hlinkClick r:id="rId44"/>
              </a:rPr>
              <a:t>maude.fortin-masse@altalex.ca</a:t>
            </a:r>
            <a:r>
              <a:rPr lang="fr-CA" sz="3200">
                <a:latin typeface="Calluna-Black"/>
                <a:cs typeface="Calluna-Black"/>
              </a:rPr>
              <a:t> </a:t>
            </a:r>
          </a:p>
        </p:txBody>
      </p:sp>
    </p:spTree>
    <p:extLst>
      <p:ext uri="{BB962C8B-B14F-4D97-AF65-F5344CB8AC3E}">
        <p14:creationId xmlns:p14="http://schemas.microsoft.com/office/powerpoint/2010/main" val="89365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a:extLst>
            <a:ext uri="{FF2B5EF4-FFF2-40B4-BE49-F238E27FC236}">
              <a16:creationId xmlns:a16="http://schemas.microsoft.com/office/drawing/2014/main" id="{6303C126-854B-7C55-0E27-682F8110F726}"/>
            </a:ext>
          </a:extLst>
        </p:cNvPr>
        <p:cNvGrpSpPr/>
        <p:nvPr/>
      </p:nvGrpSpPr>
      <p:grpSpPr>
        <a:xfrm>
          <a:off x="0" y="0"/>
          <a:ext cx="0" cy="0"/>
          <a:chOff x="0" y="0"/>
          <a:chExt cx="0" cy="0"/>
        </a:xfrm>
      </p:grpSpPr>
      <p:pic>
        <p:nvPicPr>
          <p:cNvPr id="3" name="Image 2" descr="Une image contenant texte, Police, capture d’écran, Graphique&#10;&#10;Le contenu généré par l’IA peut être incorrect.">
            <a:extLst>
              <a:ext uri="{FF2B5EF4-FFF2-40B4-BE49-F238E27FC236}">
                <a16:creationId xmlns:a16="http://schemas.microsoft.com/office/drawing/2014/main" id="{51FA95E8-B4A4-3273-FDC2-A235B9FC6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6" y="0"/>
            <a:ext cx="11309350" cy="11309350"/>
          </a:xfrm>
          <a:prstGeom prst="rect">
            <a:avLst/>
          </a:prstGeom>
        </p:spPr>
      </p:pic>
      <p:pic>
        <p:nvPicPr>
          <p:cNvPr id="4" name="Image 3">
            <a:extLst>
              <a:ext uri="{FF2B5EF4-FFF2-40B4-BE49-F238E27FC236}">
                <a16:creationId xmlns:a16="http://schemas.microsoft.com/office/drawing/2014/main" id="{CAC4B84A-D406-A36D-0117-F0EC86A1775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013109" y="2636837"/>
            <a:ext cx="5983815" cy="6035675"/>
          </a:xfrm>
          <a:prstGeom prst="rect">
            <a:avLst/>
          </a:prstGeom>
        </p:spPr>
      </p:pic>
    </p:spTree>
    <p:extLst>
      <p:ext uri="{BB962C8B-B14F-4D97-AF65-F5344CB8AC3E}">
        <p14:creationId xmlns:p14="http://schemas.microsoft.com/office/powerpoint/2010/main" val="199586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3" name="object 3"/>
          <p:cNvSpPr txBox="1">
            <a:spLocks noGrp="1"/>
          </p:cNvSpPr>
          <p:nvPr>
            <p:ph type="title"/>
            <p:custDataLst>
              <p:tags r:id="rId1"/>
            </p:custDataLst>
          </p:nvPr>
        </p:nvSpPr>
        <p:spPr>
          <a:xfrm>
            <a:off x="1212850" y="1158875"/>
            <a:ext cx="8847721" cy="2630207"/>
          </a:xfrm>
          <a:prstGeom prst="rect">
            <a:avLst/>
          </a:prstGeom>
        </p:spPr>
        <p:txBody>
          <a:bodyPr vert="horz" wrap="square" lIns="0" tIns="13970" rIns="0" bIns="0" rtlCol="0">
            <a:spAutoFit/>
          </a:bodyPr>
          <a:lstStyle/>
          <a:p>
            <a:pPr marL="12700">
              <a:lnSpc>
                <a:spcPct val="100000"/>
              </a:lnSpc>
              <a:spcBef>
                <a:spcPts val="110"/>
              </a:spcBef>
            </a:pPr>
            <a:r>
              <a:rPr lang="fr-CA" sz="8500" kern="1200">
                <a:solidFill>
                  <a:prstClr val="black">
                    <a:lumMod val="75000"/>
                    <a:lumOff val="25000"/>
                  </a:prstClr>
                </a:solidFill>
                <a:latin typeface="Gotham Light"/>
                <a:ea typeface="+mn-ea"/>
                <a:cs typeface="+mn-cs"/>
              </a:rPr>
              <a:t>Et ensemble, nous y arrivons!</a:t>
            </a:r>
            <a:endParaRPr sz="8500" kern="1200">
              <a:solidFill>
                <a:prstClr val="black">
                  <a:lumMod val="75000"/>
                  <a:lumOff val="25000"/>
                </a:prstClr>
              </a:solidFill>
              <a:latin typeface="Gotham Light"/>
              <a:ea typeface="+mn-ea"/>
              <a:cs typeface="+mn-cs"/>
            </a:endParaRPr>
          </a:p>
        </p:txBody>
      </p:sp>
      <p:sp>
        <p:nvSpPr>
          <p:cNvPr id="5" name="object 8">
            <a:extLst>
              <a:ext uri="{FF2B5EF4-FFF2-40B4-BE49-F238E27FC236}">
                <a16:creationId xmlns:a16="http://schemas.microsoft.com/office/drawing/2014/main" id="{F0D9DEB6-B9EF-885F-E5FE-3F53A2594FC2}"/>
              </a:ext>
            </a:extLst>
          </p:cNvPr>
          <p:cNvSpPr txBox="1"/>
          <p:nvPr>
            <p:custDataLst>
              <p:tags r:id="rId2"/>
            </p:custDataLst>
          </p:nvPr>
        </p:nvSpPr>
        <p:spPr>
          <a:xfrm>
            <a:off x="1212850" y="3978275"/>
            <a:ext cx="8482012" cy="4851649"/>
          </a:xfrm>
          <a:prstGeom prst="rect">
            <a:avLst/>
          </a:prstGeom>
        </p:spPr>
        <p:txBody>
          <a:bodyPr vert="horz" wrap="square" lIns="0" tIns="186055" rIns="0" bIns="0" rtlCol="0" anchor="t">
            <a:spAutoFit/>
          </a:bodyPr>
          <a:lstStyle/>
          <a:p>
            <a:pPr marL="12700">
              <a:lnSpc>
                <a:spcPct val="100000"/>
              </a:lnSpc>
              <a:spcBef>
                <a:spcPts val="1465"/>
              </a:spcBef>
            </a:pPr>
            <a:r>
              <a:rPr lang="fr-CA" sz="3950" b="1">
                <a:solidFill>
                  <a:srgbClr val="303D42"/>
                </a:solidFill>
                <a:latin typeface="Quattrocento Sans"/>
                <a:cs typeface="Quattrocento Sans"/>
              </a:rPr>
              <a:t>Me Maude Fortin Massé </a:t>
            </a:r>
            <a:br>
              <a:rPr lang="fr-CA" sz="3950" b="1">
                <a:latin typeface="Quattrocento Sans"/>
                <a:cs typeface="Quattrocento Sans"/>
              </a:rPr>
            </a:br>
            <a:r>
              <a:rPr lang="fr-CA" sz="3950" b="1">
                <a:solidFill>
                  <a:srgbClr val="303D42"/>
                </a:solidFill>
                <a:latin typeface="Quattrocento Sans"/>
                <a:cs typeface="Quattrocento Sans"/>
              </a:rPr>
              <a:t>(Avocate | Associée)</a:t>
            </a:r>
            <a:endParaRPr sz="3950">
              <a:latin typeface="Quattrocento Sans"/>
              <a:cs typeface="Quattrocento Sans"/>
            </a:endParaRPr>
          </a:p>
          <a:p>
            <a:pPr marL="12065" marR="5080">
              <a:lnSpc>
                <a:spcPct val="101000"/>
              </a:lnSpc>
              <a:spcBef>
                <a:spcPts val="880"/>
              </a:spcBef>
              <a:tabLst>
                <a:tab pos="201295" algn="l"/>
              </a:tabLst>
            </a:pPr>
            <a:r>
              <a:rPr lang="fr-CA" sz="2550">
                <a:solidFill>
                  <a:srgbClr val="303D42"/>
                </a:solidFill>
                <a:latin typeface="Quattrocento Sans"/>
                <a:cs typeface="Quattrocento Sans"/>
              </a:rPr>
              <a:t>Barreau (2018)</a:t>
            </a:r>
          </a:p>
          <a:p>
            <a:pPr marL="12065" marR="5080">
              <a:lnSpc>
                <a:spcPct val="101000"/>
              </a:lnSpc>
              <a:spcBef>
                <a:spcPts val="880"/>
              </a:spcBef>
              <a:tabLst>
                <a:tab pos="201295" algn="l"/>
              </a:tabLst>
            </a:pPr>
            <a:endParaRPr lang="fr-CA" sz="2550">
              <a:solidFill>
                <a:srgbClr val="303D42"/>
              </a:solidFill>
              <a:latin typeface="Quattrocento Sans"/>
              <a:cs typeface="Quattrocento Sans"/>
            </a:endParaRPr>
          </a:p>
          <a:p>
            <a:pPr marL="12700">
              <a:spcBef>
                <a:spcPts val="1465"/>
              </a:spcBef>
              <a:defRPr/>
            </a:pPr>
            <a:r>
              <a:rPr kumimoji="0" lang="fr-CA" sz="3950" b="1" i="0" u="none" strike="noStrike" kern="0" cap="none" spc="0" normalizeH="0" baseline="0" noProof="0">
                <a:ln>
                  <a:noFill/>
                </a:ln>
                <a:solidFill>
                  <a:srgbClr val="303D42"/>
                </a:solidFill>
                <a:effectLst/>
                <a:uLnTx/>
                <a:uFillTx/>
                <a:latin typeface="Quattrocento Sans"/>
                <a:cs typeface="Quattrocento Sans"/>
              </a:rPr>
              <a:t>Me Benjamin </a:t>
            </a:r>
            <a:r>
              <a:rPr lang="fr-CA" sz="3950" b="1">
                <a:solidFill>
                  <a:srgbClr val="303D42"/>
                </a:solidFill>
                <a:latin typeface="Quattrocento Sans"/>
                <a:cs typeface="Quattrocento Sans"/>
              </a:rPr>
              <a:t>Demers </a:t>
            </a:r>
            <a:r>
              <a:rPr lang="fr-CA" sz="3950" b="1" err="1">
                <a:solidFill>
                  <a:srgbClr val="303D42"/>
                </a:solidFill>
                <a:latin typeface="Quattrocento Sans"/>
                <a:cs typeface="Quattrocento Sans"/>
              </a:rPr>
              <a:t>Campeau</a:t>
            </a:r>
            <a:br>
              <a:rPr lang="fr-CA" sz="3950" b="1" i="0" u="none" strike="noStrike" kern="0" cap="none" spc="0" normalizeH="0" baseline="0" noProof="0">
                <a:ln>
                  <a:noFill/>
                </a:ln>
                <a:effectLst/>
                <a:uLnTx/>
                <a:uFillTx/>
                <a:latin typeface="Quattrocento Sans"/>
                <a:cs typeface="Quattrocento Sans"/>
              </a:rPr>
            </a:br>
            <a:r>
              <a:rPr kumimoji="0" lang="fr-CA" sz="3950" b="1" i="0" u="none" strike="noStrike" kern="0" cap="none" spc="0" normalizeH="0" baseline="0" noProof="0">
                <a:ln>
                  <a:noFill/>
                </a:ln>
                <a:solidFill>
                  <a:srgbClr val="303D42"/>
                </a:solidFill>
                <a:effectLst/>
                <a:uLnTx/>
                <a:uFillTx/>
                <a:latin typeface="Quattrocento Sans"/>
                <a:cs typeface="Quattrocento Sans"/>
              </a:rPr>
              <a:t>(Avocat)</a:t>
            </a:r>
            <a:endParaRPr kumimoji="0" lang="fr-CA" sz="3950" b="0" i="0" u="none" strike="noStrike" kern="0" cap="none" spc="0" normalizeH="0" baseline="0" noProof="0">
              <a:ln>
                <a:noFill/>
              </a:ln>
              <a:solidFill>
                <a:sysClr val="windowText" lastClr="000000"/>
              </a:solidFill>
              <a:effectLst/>
              <a:uLnTx/>
              <a:uFillTx/>
              <a:latin typeface="Quattrocento Sans"/>
              <a:cs typeface="Quattrocento Sans"/>
            </a:endParaRPr>
          </a:p>
          <a:p>
            <a:pPr marL="12065" marR="5080" lvl="0" indent="0" defTabSz="914400" eaLnBrk="1" fontAlgn="auto" latinLnBrk="0" hangingPunct="1">
              <a:lnSpc>
                <a:spcPct val="101000"/>
              </a:lnSpc>
              <a:spcBef>
                <a:spcPts val="880"/>
              </a:spcBef>
              <a:spcAft>
                <a:spcPts val="0"/>
              </a:spcAft>
              <a:buClrTx/>
              <a:buSzTx/>
              <a:buFontTx/>
              <a:buNone/>
              <a:tabLst>
                <a:tab pos="201295" algn="l"/>
              </a:tabLst>
              <a:defRPr/>
            </a:pPr>
            <a:r>
              <a:rPr kumimoji="0" lang="fr-CA" sz="2550" b="0" i="0" u="none" strike="noStrike" kern="0" cap="none" spc="0" normalizeH="0" baseline="0" noProof="0">
                <a:ln>
                  <a:noFill/>
                </a:ln>
                <a:solidFill>
                  <a:srgbClr val="303D42"/>
                </a:solidFill>
                <a:effectLst/>
                <a:uLnTx/>
                <a:uFillTx/>
                <a:latin typeface="Quattrocento Sans"/>
                <a:cs typeface="Quattrocento Sans"/>
              </a:rPr>
              <a:t>Barreau (2023)</a:t>
            </a:r>
            <a:endParaRPr lang="fr-CA" sz="2550" b="0" i="0" u="none" strike="noStrike" kern="0" cap="none" spc="0" normalizeH="0" baseline="0" noProof="0">
              <a:ln>
                <a:noFill/>
              </a:ln>
              <a:solidFill>
                <a:srgbClr val="303D42"/>
              </a:solidFill>
              <a:effectLst/>
              <a:uLnTx/>
              <a:uFillTx/>
              <a:latin typeface="Quattrocento Sans"/>
              <a:cs typeface="Quattrocento Sans"/>
            </a:endParaRPr>
          </a:p>
          <a:p>
            <a:pPr marL="12065" marR="5080">
              <a:lnSpc>
                <a:spcPct val="101000"/>
              </a:lnSpc>
              <a:spcBef>
                <a:spcPts val="880"/>
              </a:spcBef>
              <a:tabLst>
                <a:tab pos="201295" algn="l"/>
              </a:tabLst>
            </a:pPr>
            <a:endParaRPr lang="fr-CA" sz="2550">
              <a:solidFill>
                <a:srgbClr val="303D42"/>
              </a:solidFill>
              <a:latin typeface="Quattrocento Sans"/>
              <a:cs typeface="Quattrocento Sans"/>
            </a:endParaRPr>
          </a:p>
        </p:txBody>
      </p:sp>
      <p:pic>
        <p:nvPicPr>
          <p:cNvPr id="6" name="Image 5" descr="Une image contenant Visage humain, habits, sourire, femme&#10;&#10;Le contenu généré par l’IA peut être incorrect.">
            <a:extLst>
              <a:ext uri="{FF2B5EF4-FFF2-40B4-BE49-F238E27FC236}">
                <a16:creationId xmlns:a16="http://schemas.microsoft.com/office/drawing/2014/main" id="{ABCDE8CC-2C54-5239-B88F-F67898581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8437" y="0"/>
            <a:ext cx="8482013" cy="113093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ED7473-C969-DB2E-5981-BA02F3CFFE03}"/>
              </a:ext>
            </a:extLst>
          </p:cNvPr>
          <p:cNvSpPr/>
          <p:nvPr>
            <p:custDataLst>
              <p:tags r:id="rId1"/>
            </p:custDataLst>
          </p:nvPr>
        </p:nvSpPr>
        <p:spPr>
          <a:xfrm>
            <a:off x="10004426" y="0"/>
            <a:ext cx="10106024" cy="11309350"/>
          </a:xfrm>
          <a:prstGeom prst="rect">
            <a:avLst/>
          </a:prstGeom>
          <a:solidFill>
            <a:srgbClr val="14273A"/>
          </a:solidFill>
          <a:ln>
            <a:solidFill>
              <a:srgbClr val="1427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a:extLst>
              <a:ext uri="{FF2B5EF4-FFF2-40B4-BE49-F238E27FC236}">
                <a16:creationId xmlns:a16="http://schemas.microsoft.com/office/drawing/2014/main" id="{DC00E33C-4E42-9354-1ED5-F72448A196CE}"/>
              </a:ext>
            </a:extLst>
          </p:cNvPr>
          <p:cNvSpPr/>
          <p:nvPr>
            <p:custDataLst>
              <p:tags r:id="rId2"/>
            </p:custDataLst>
          </p:nvPr>
        </p:nvSpPr>
        <p:spPr>
          <a:xfrm>
            <a:off x="0" y="0"/>
            <a:ext cx="9998076" cy="11309350"/>
          </a:xfrm>
          <a:prstGeom prst="rect">
            <a:avLst/>
          </a:prstGeom>
          <a:solidFill>
            <a:srgbClr val="EBE6DE"/>
          </a:solidFill>
          <a:ln>
            <a:solidFill>
              <a:srgbClr val="EBE6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descr="Une image contenant diagramme&#10;&#10;Description générée automatiquement">
            <a:extLst>
              <a:ext uri="{FF2B5EF4-FFF2-40B4-BE49-F238E27FC236}">
                <a16:creationId xmlns:a16="http://schemas.microsoft.com/office/drawing/2014/main" id="{92939DCD-B779-C0F5-297B-658C889D7172}"/>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2550" y="601663"/>
            <a:ext cx="10106024" cy="10106024"/>
          </a:xfrm>
          <a:prstGeom prst="rect">
            <a:avLst/>
          </a:prstGeom>
        </p:spPr>
      </p:pic>
      <p:pic>
        <p:nvPicPr>
          <p:cNvPr id="9" name="Image 8" descr="Une image contenant schématique&#10;&#10;Description générée automatiquement">
            <a:extLst>
              <a:ext uri="{FF2B5EF4-FFF2-40B4-BE49-F238E27FC236}">
                <a16:creationId xmlns:a16="http://schemas.microsoft.com/office/drawing/2014/main" id="{778A98CB-94D1-3CFD-F1D7-D27252992183}"/>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0058400" y="601663"/>
            <a:ext cx="10052050" cy="10106024"/>
          </a:xfrm>
          <a:prstGeom prst="rect">
            <a:avLst/>
          </a:prstGeom>
        </p:spPr>
      </p:pic>
    </p:spTree>
    <p:extLst>
      <p:ext uri="{BB962C8B-B14F-4D97-AF65-F5344CB8AC3E}">
        <p14:creationId xmlns:p14="http://schemas.microsoft.com/office/powerpoint/2010/main" val="33390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custDataLst>
              <p:tags r:id="rId1"/>
            </p:custDataLst>
          </p:nvPr>
        </p:nvPicPr>
        <p:blipFill>
          <a:blip r:embed="rId6" cstate="print"/>
          <a:stretch>
            <a:fillRect/>
          </a:stretch>
        </p:blipFill>
        <p:spPr>
          <a:xfrm>
            <a:off x="0" y="0"/>
            <a:ext cx="20104099" cy="11308556"/>
          </a:xfrm>
          <a:prstGeom prst="rect">
            <a:avLst/>
          </a:prstGeom>
        </p:spPr>
      </p:pic>
      <p:sp>
        <p:nvSpPr>
          <p:cNvPr id="3" name="object 3"/>
          <p:cNvSpPr txBox="1">
            <a:spLocks noGrp="1"/>
          </p:cNvSpPr>
          <p:nvPr>
            <p:ph type="ctrTitle"/>
            <p:custDataLst>
              <p:tags r:id="rId2"/>
            </p:custDataLst>
          </p:nvPr>
        </p:nvSpPr>
        <p:spPr>
          <a:xfrm>
            <a:off x="1557932" y="1201923"/>
            <a:ext cx="13980518" cy="5850319"/>
          </a:xfrm>
          <a:prstGeom prst="rect">
            <a:avLst/>
          </a:prstGeom>
        </p:spPr>
        <p:txBody>
          <a:bodyPr vert="horz" wrap="square" lIns="0" tIns="154940" rIns="0" bIns="0" rtlCol="0">
            <a:spAutoFit/>
          </a:bodyPr>
          <a:lstStyle/>
          <a:p>
            <a:pPr marL="12700" marR="5080">
              <a:lnSpc>
                <a:spcPts val="14840"/>
              </a:lnSpc>
              <a:spcBef>
                <a:spcPts val="1220"/>
              </a:spcBef>
            </a:pPr>
            <a:r>
              <a:rPr lang="fr-CA"/>
              <a:t>Qu’est-ce qu’une convention entre actionnaires ?</a:t>
            </a:r>
            <a:endParaRPr spc="-10"/>
          </a:p>
        </p:txBody>
      </p:sp>
      <p:sp>
        <p:nvSpPr>
          <p:cNvPr id="4" name="object 4"/>
          <p:cNvSpPr txBox="1"/>
          <p:nvPr>
            <p:custDataLst>
              <p:tags r:id="rId3"/>
            </p:custDataLst>
          </p:nvPr>
        </p:nvSpPr>
        <p:spPr>
          <a:xfrm>
            <a:off x="15049574" y="8123177"/>
            <a:ext cx="3496945" cy="1720343"/>
          </a:xfrm>
          <a:prstGeom prst="rect">
            <a:avLst/>
          </a:prstGeom>
        </p:spPr>
        <p:txBody>
          <a:bodyPr vert="horz" wrap="square" lIns="0" tIns="12065" rIns="0" bIns="0" rtlCol="0">
            <a:spAutoFit/>
          </a:bodyPr>
          <a:lstStyle/>
          <a:p>
            <a:pPr marL="12700" marR="5080" indent="369570" algn="r">
              <a:lnSpc>
                <a:spcPct val="100299"/>
              </a:lnSpc>
              <a:spcBef>
                <a:spcPts val="95"/>
              </a:spcBef>
            </a:pPr>
            <a:r>
              <a:rPr lang="fr-CA" sz="3700" i="1">
                <a:solidFill>
                  <a:srgbClr val="FFFCF0"/>
                </a:solidFill>
                <a:latin typeface="Calluna"/>
                <a:cs typeface="Calluna"/>
              </a:rPr>
              <a:t>Autrement dit, « les règlements de guerre »</a:t>
            </a:r>
            <a:endParaRPr sz="3700">
              <a:latin typeface="Calluna"/>
              <a:cs typeface="Callu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F875-8207-9869-CE78-5592BC4FD5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A22624B-4391-6E46-A994-F11B04C77CD3}"/>
              </a:ext>
            </a:extLst>
          </p:cNvPr>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3" name="object 3">
            <a:extLst>
              <a:ext uri="{FF2B5EF4-FFF2-40B4-BE49-F238E27FC236}">
                <a16:creationId xmlns:a16="http://schemas.microsoft.com/office/drawing/2014/main" id="{7F788742-C7BE-795A-7F36-12D9BFCB71EF}"/>
              </a:ext>
            </a:extLst>
          </p:cNvPr>
          <p:cNvSpPr/>
          <p:nvPr>
            <p:custDataLst>
              <p:tags r:id="rId2"/>
            </p:custDataLst>
          </p:nvPr>
        </p:nvSpPr>
        <p:spPr>
          <a:xfrm>
            <a:off x="0" y="0"/>
            <a:ext cx="8638540" cy="11308715"/>
          </a:xfrm>
          <a:custGeom>
            <a:avLst/>
            <a:gdLst/>
            <a:ahLst/>
            <a:cxnLst/>
            <a:rect l="l" t="t" r="r" b="b"/>
            <a:pathLst>
              <a:path w="8638540" h="11308715">
                <a:moveTo>
                  <a:pt x="8638480" y="0"/>
                </a:moveTo>
                <a:lnTo>
                  <a:pt x="0" y="0"/>
                </a:lnTo>
                <a:lnTo>
                  <a:pt x="0" y="11308556"/>
                </a:lnTo>
                <a:lnTo>
                  <a:pt x="8638480" y="11308556"/>
                </a:lnTo>
                <a:lnTo>
                  <a:pt x="8638480" y="0"/>
                </a:lnTo>
                <a:close/>
              </a:path>
            </a:pathLst>
          </a:custGeom>
          <a:solidFill>
            <a:srgbClr val="303D42"/>
          </a:solidFill>
        </p:spPr>
        <p:txBody>
          <a:bodyPr wrap="square" lIns="0" tIns="0" rIns="0" bIns="0" rtlCol="0"/>
          <a:lstStyle/>
          <a:p>
            <a:endParaRPr/>
          </a:p>
        </p:txBody>
      </p:sp>
      <p:sp>
        <p:nvSpPr>
          <p:cNvPr id="4" name="object 4">
            <a:extLst>
              <a:ext uri="{FF2B5EF4-FFF2-40B4-BE49-F238E27FC236}">
                <a16:creationId xmlns:a16="http://schemas.microsoft.com/office/drawing/2014/main" id="{03F3ACB8-B5C2-831E-32BB-F43FC755E1CE}"/>
              </a:ext>
            </a:extLst>
          </p:cNvPr>
          <p:cNvSpPr/>
          <p:nvPr>
            <p:custDataLst>
              <p:tags r:id="rId3"/>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5" name="object 5">
            <a:extLst>
              <a:ext uri="{FF2B5EF4-FFF2-40B4-BE49-F238E27FC236}">
                <a16:creationId xmlns:a16="http://schemas.microsoft.com/office/drawing/2014/main" id="{27847B67-8B29-24ED-877A-CCCF92517F90}"/>
              </a:ext>
            </a:extLst>
          </p:cNvPr>
          <p:cNvSpPr txBox="1">
            <a:spLocks noGrp="1"/>
          </p:cNvSpPr>
          <p:nvPr>
            <p:ph type="title"/>
            <p:custDataLst>
              <p:tags r:id="rId4"/>
            </p:custDataLst>
          </p:nvPr>
        </p:nvSpPr>
        <p:spPr>
          <a:xfrm>
            <a:off x="1557932" y="3033018"/>
            <a:ext cx="4845685" cy="999633"/>
          </a:xfrm>
          <a:prstGeom prst="rect">
            <a:avLst/>
          </a:prstGeom>
        </p:spPr>
        <p:txBody>
          <a:bodyPr vert="horz" wrap="square" lIns="0" tIns="12065" rIns="0" bIns="0" rtlCol="0">
            <a:spAutoFit/>
          </a:bodyPr>
          <a:lstStyle/>
          <a:p>
            <a:pPr marL="12700">
              <a:lnSpc>
                <a:spcPts val="7670"/>
              </a:lnSpc>
              <a:spcBef>
                <a:spcPts val="95"/>
              </a:spcBef>
            </a:pPr>
            <a:r>
              <a:rPr lang="fr-CA" sz="6600" b="0">
                <a:solidFill>
                  <a:srgbClr val="FFFCF0"/>
                </a:solidFill>
                <a:latin typeface="Calluna-Black"/>
                <a:cs typeface="Calluna-Black"/>
              </a:rPr>
              <a:t>Les classiques</a:t>
            </a:r>
            <a:endParaRPr sz="6600" b="0">
              <a:latin typeface="Calluna-Black"/>
              <a:cs typeface="Calluna-Black"/>
            </a:endParaRPr>
          </a:p>
        </p:txBody>
      </p:sp>
      <p:sp>
        <p:nvSpPr>
          <p:cNvPr id="7" name="object 7">
            <a:extLst>
              <a:ext uri="{FF2B5EF4-FFF2-40B4-BE49-F238E27FC236}">
                <a16:creationId xmlns:a16="http://schemas.microsoft.com/office/drawing/2014/main" id="{C901F742-058F-E4AE-1BEE-3D67925931CE}"/>
              </a:ext>
            </a:extLst>
          </p:cNvPr>
          <p:cNvSpPr txBox="1"/>
          <p:nvPr>
            <p:custDataLst>
              <p:tags r:id="rId5"/>
            </p:custDataLst>
          </p:nvPr>
        </p:nvSpPr>
        <p:spPr>
          <a:xfrm>
            <a:off x="10052050" y="3258188"/>
            <a:ext cx="8409940" cy="2396169"/>
          </a:xfrm>
          <a:prstGeom prst="rect">
            <a:avLst/>
          </a:prstGeom>
        </p:spPr>
        <p:txBody>
          <a:bodyPr vert="horz" wrap="square" lIns="0" tIns="186055" rIns="0" bIns="0" rtlCol="0">
            <a:spAutoFit/>
          </a:bodyPr>
          <a:lstStyle/>
          <a:p>
            <a:pPr marL="584200" indent="-571500">
              <a:lnSpc>
                <a:spcPct val="100000"/>
              </a:lnSpc>
              <a:spcBef>
                <a:spcPts val="1465"/>
              </a:spcBef>
              <a:buFont typeface="Arial" panose="020B0604020202020204" pitchFamily="34" charset="0"/>
              <a:buChar char="•"/>
            </a:pPr>
            <a:r>
              <a:rPr lang="fr-CA" sz="3950" spc="-10">
                <a:solidFill>
                  <a:srgbClr val="303D42"/>
                </a:solidFill>
                <a:latin typeface="Calluna-Black"/>
                <a:cs typeface="Quattrocento Sans"/>
              </a:rPr>
              <a:t>Droit de préemption</a:t>
            </a:r>
          </a:p>
          <a:p>
            <a:pPr marL="584200" indent="-571500">
              <a:lnSpc>
                <a:spcPct val="100000"/>
              </a:lnSpc>
              <a:spcBef>
                <a:spcPts val="1465"/>
              </a:spcBef>
              <a:buFont typeface="Arial" panose="020B0604020202020204" pitchFamily="34" charset="0"/>
              <a:buChar char="•"/>
            </a:pPr>
            <a:r>
              <a:rPr lang="fr-CA" sz="3950" spc="-10">
                <a:solidFill>
                  <a:srgbClr val="303D42"/>
                </a:solidFill>
                <a:latin typeface="Calluna-Black"/>
                <a:cs typeface="Quattrocento Sans"/>
              </a:rPr>
              <a:t>Droit de premier refus</a:t>
            </a:r>
          </a:p>
          <a:p>
            <a:pPr marL="584200" indent="-571500">
              <a:lnSpc>
                <a:spcPct val="100000"/>
              </a:lnSpc>
              <a:spcBef>
                <a:spcPts val="1465"/>
              </a:spcBef>
              <a:buFont typeface="Arial" panose="020B0604020202020204" pitchFamily="34" charset="0"/>
              <a:buChar char="•"/>
            </a:pPr>
            <a:r>
              <a:rPr lang="fr-CA" sz="3950" spc="-10">
                <a:solidFill>
                  <a:srgbClr val="303D42"/>
                </a:solidFill>
                <a:latin typeface="Calluna-Black"/>
                <a:cs typeface="Quattrocento Sans"/>
              </a:rPr>
              <a:t>Conseil d’administration</a:t>
            </a:r>
            <a:endParaRPr sz="2550">
              <a:latin typeface="Quattrocento Sans"/>
              <a:cs typeface="Quattrocento Sans"/>
            </a:endParaRPr>
          </a:p>
        </p:txBody>
      </p:sp>
      <p:grpSp>
        <p:nvGrpSpPr>
          <p:cNvPr id="9" name="object 9">
            <a:extLst>
              <a:ext uri="{FF2B5EF4-FFF2-40B4-BE49-F238E27FC236}">
                <a16:creationId xmlns:a16="http://schemas.microsoft.com/office/drawing/2014/main" id="{3E75E158-6E30-6C23-8CE3-6F4BF4B859A7}"/>
              </a:ext>
            </a:extLst>
          </p:cNvPr>
          <p:cNvGrpSpPr/>
          <p:nvPr>
            <p:custDataLst>
              <p:tags r:id="rId6"/>
            </p:custDataLst>
          </p:nvPr>
        </p:nvGrpSpPr>
        <p:grpSpPr>
          <a:xfrm>
            <a:off x="1570632" y="1573899"/>
            <a:ext cx="5654675" cy="111760"/>
            <a:chOff x="1570632" y="1573899"/>
            <a:chExt cx="5654675" cy="111760"/>
          </a:xfrm>
        </p:grpSpPr>
        <p:sp>
          <p:nvSpPr>
            <p:cNvPr id="10" name="object 10">
              <a:extLst>
                <a:ext uri="{FF2B5EF4-FFF2-40B4-BE49-F238E27FC236}">
                  <a16:creationId xmlns:a16="http://schemas.microsoft.com/office/drawing/2014/main" id="{77BA3757-8E53-984C-9B27-D25087B05CC4}"/>
                </a:ext>
              </a:extLst>
            </p:cNvPr>
            <p:cNvSpPr/>
            <p:nvPr/>
          </p:nvSpPr>
          <p:spPr>
            <a:xfrm>
              <a:off x="1570632" y="1573899"/>
              <a:ext cx="1885314" cy="111760"/>
            </a:xfrm>
            <a:custGeom>
              <a:avLst/>
              <a:gdLst/>
              <a:ahLst/>
              <a:cxnLst/>
              <a:rect l="l" t="t" r="r" b="b"/>
              <a:pathLst>
                <a:path w="1885314" h="111760">
                  <a:moveTo>
                    <a:pt x="1884759" y="0"/>
                  </a:moveTo>
                  <a:lnTo>
                    <a:pt x="0" y="0"/>
                  </a:lnTo>
                  <a:lnTo>
                    <a:pt x="0" y="111692"/>
                  </a:lnTo>
                  <a:lnTo>
                    <a:pt x="1884759" y="111692"/>
                  </a:lnTo>
                  <a:lnTo>
                    <a:pt x="1884759" y="0"/>
                  </a:lnTo>
                  <a:close/>
                </a:path>
              </a:pathLst>
            </a:custGeom>
            <a:solidFill>
              <a:srgbClr val="F26B36"/>
            </a:solidFill>
          </p:spPr>
          <p:txBody>
            <a:bodyPr wrap="square" lIns="0" tIns="0" rIns="0" bIns="0" rtlCol="0"/>
            <a:lstStyle/>
            <a:p>
              <a:endParaRPr/>
            </a:p>
          </p:txBody>
        </p:sp>
        <p:sp>
          <p:nvSpPr>
            <p:cNvPr id="11" name="object 11">
              <a:extLst>
                <a:ext uri="{FF2B5EF4-FFF2-40B4-BE49-F238E27FC236}">
                  <a16:creationId xmlns:a16="http://schemas.microsoft.com/office/drawing/2014/main" id="{E5C0A08C-CEC9-B86C-0AF1-389171380610}"/>
                </a:ext>
              </a:extLst>
            </p:cNvPr>
            <p:cNvSpPr/>
            <p:nvPr/>
          </p:nvSpPr>
          <p:spPr>
            <a:xfrm>
              <a:off x="3455390" y="1573904"/>
              <a:ext cx="3769995" cy="111760"/>
            </a:xfrm>
            <a:custGeom>
              <a:avLst/>
              <a:gdLst/>
              <a:ahLst/>
              <a:cxnLst/>
              <a:rect l="l" t="t" r="r" b="b"/>
              <a:pathLst>
                <a:path w="3769995" h="111760">
                  <a:moveTo>
                    <a:pt x="3769512" y="0"/>
                  </a:moveTo>
                  <a:lnTo>
                    <a:pt x="1884756" y="0"/>
                  </a:lnTo>
                  <a:lnTo>
                    <a:pt x="0" y="0"/>
                  </a:lnTo>
                  <a:lnTo>
                    <a:pt x="0" y="111696"/>
                  </a:lnTo>
                  <a:lnTo>
                    <a:pt x="1884756" y="111696"/>
                  </a:lnTo>
                  <a:lnTo>
                    <a:pt x="3769512" y="111696"/>
                  </a:lnTo>
                  <a:lnTo>
                    <a:pt x="3769512" y="0"/>
                  </a:lnTo>
                  <a:close/>
                </a:path>
              </a:pathLst>
            </a:custGeom>
            <a:solidFill>
              <a:srgbClr val="F9B59A"/>
            </a:solidFill>
          </p:spPr>
          <p:txBody>
            <a:bodyPr wrap="square" lIns="0" tIns="0" rIns="0" bIns="0" rtlCol="0"/>
            <a:lstStyle/>
            <a:p>
              <a:endParaRPr/>
            </a:p>
          </p:txBody>
        </p:sp>
      </p:grpSp>
      <p:sp>
        <p:nvSpPr>
          <p:cNvPr id="12" name="object 6">
            <a:extLst>
              <a:ext uri="{FF2B5EF4-FFF2-40B4-BE49-F238E27FC236}">
                <a16:creationId xmlns:a16="http://schemas.microsoft.com/office/drawing/2014/main" id="{FF244629-E7AA-A4E2-6204-98ED2BA2A43C}"/>
              </a:ext>
            </a:extLst>
          </p:cNvPr>
          <p:cNvSpPr txBox="1"/>
          <p:nvPr>
            <p:custDataLst>
              <p:tags r:id="rId7"/>
            </p:custDataLst>
          </p:nvPr>
        </p:nvSpPr>
        <p:spPr>
          <a:xfrm>
            <a:off x="1557932" y="6438674"/>
            <a:ext cx="5654675" cy="2289729"/>
          </a:xfrm>
          <a:prstGeom prst="rect">
            <a:avLst/>
          </a:prstGeom>
        </p:spPr>
        <p:txBody>
          <a:bodyPr vert="horz" wrap="square" lIns="0" tIns="12065" rIns="0" bIns="0" rtlCol="0">
            <a:spAutoFit/>
          </a:bodyPr>
          <a:lstStyle/>
          <a:p>
            <a:pPr marL="12700" marR="5080">
              <a:lnSpc>
                <a:spcPct val="100299"/>
              </a:lnSpc>
              <a:spcBef>
                <a:spcPts val="95"/>
              </a:spcBef>
            </a:pPr>
            <a:r>
              <a:rPr lang="fr-CA" sz="3700" b="1" i="1">
                <a:solidFill>
                  <a:srgbClr val="FFFCF0"/>
                </a:solidFill>
                <a:latin typeface="Calluna"/>
                <a:cs typeface="Calluna"/>
              </a:rPr>
              <a:t>Ce qui se trouve normalement dans une convention entre actionnaires</a:t>
            </a:r>
            <a:endParaRPr sz="3700" b="1">
              <a:latin typeface="Calluna"/>
              <a:cs typeface="Calluna"/>
            </a:endParaRPr>
          </a:p>
        </p:txBody>
      </p:sp>
      <p:pic>
        <p:nvPicPr>
          <p:cNvPr id="13" name="Image 12">
            <a:extLst>
              <a:ext uri="{FF2B5EF4-FFF2-40B4-BE49-F238E27FC236}">
                <a16:creationId xmlns:a16="http://schemas.microsoft.com/office/drawing/2014/main" id="{BFBFC87D-FE2D-02AA-F15F-608119F1BE1A}"/>
              </a:ext>
            </a:extLst>
          </p:cNvPr>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14897961" y="4935492"/>
            <a:ext cx="4911171" cy="6188075"/>
          </a:xfrm>
          <a:prstGeom prst="rect">
            <a:avLst/>
          </a:prstGeom>
        </p:spPr>
      </p:pic>
    </p:spTree>
    <p:extLst>
      <p:ext uri="{BB962C8B-B14F-4D97-AF65-F5344CB8AC3E}">
        <p14:creationId xmlns:p14="http://schemas.microsoft.com/office/powerpoint/2010/main" val="327705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CF8"/>
        </a:solidFill>
        <a:effectLst/>
      </p:bgPr>
    </p:bg>
    <p:spTree>
      <p:nvGrpSpPr>
        <p:cNvPr id="1" name="">
          <a:extLst>
            <a:ext uri="{FF2B5EF4-FFF2-40B4-BE49-F238E27FC236}">
              <a16:creationId xmlns:a16="http://schemas.microsoft.com/office/drawing/2014/main" id="{D4ED7F2B-DA7A-DC71-22FB-F63629241A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66433AA-6422-B095-0C63-2C00FD3AF24E}"/>
              </a:ext>
            </a:extLst>
          </p:cNvPr>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8" name="object 8">
            <a:extLst>
              <a:ext uri="{FF2B5EF4-FFF2-40B4-BE49-F238E27FC236}">
                <a16:creationId xmlns:a16="http://schemas.microsoft.com/office/drawing/2014/main" id="{AD92BE70-826F-88E5-5697-1CDCA75A24DF}"/>
              </a:ext>
            </a:extLst>
          </p:cNvPr>
          <p:cNvSpPr/>
          <p:nvPr/>
        </p:nvSpPr>
        <p:spPr>
          <a:xfrm>
            <a:off x="5340151" y="1574674"/>
            <a:ext cx="1885314" cy="111760"/>
          </a:xfrm>
          <a:custGeom>
            <a:avLst/>
            <a:gdLst/>
            <a:ahLst/>
            <a:cxnLst/>
            <a:rect l="l" t="t" r="r" b="b"/>
            <a:pathLst>
              <a:path w="1885315" h="111760">
                <a:moveTo>
                  <a:pt x="1884759" y="0"/>
                </a:moveTo>
                <a:lnTo>
                  <a:pt x="0" y="0"/>
                </a:lnTo>
                <a:lnTo>
                  <a:pt x="0" y="111692"/>
                </a:lnTo>
                <a:lnTo>
                  <a:pt x="1884759" y="111692"/>
                </a:lnTo>
                <a:lnTo>
                  <a:pt x="1884759" y="0"/>
                </a:lnTo>
                <a:close/>
              </a:path>
            </a:pathLst>
          </a:custGeom>
          <a:solidFill>
            <a:srgbClr val="F9B59A"/>
          </a:solidFill>
        </p:spPr>
        <p:txBody>
          <a:bodyPr wrap="square" lIns="0" tIns="0" rIns="0" bIns="0" rtlCol="0"/>
          <a:lstStyle/>
          <a:p>
            <a:endParaRPr/>
          </a:p>
        </p:txBody>
      </p:sp>
      <p:sp>
        <p:nvSpPr>
          <p:cNvPr id="4" name="ZoneTexte 3">
            <a:extLst>
              <a:ext uri="{FF2B5EF4-FFF2-40B4-BE49-F238E27FC236}">
                <a16:creationId xmlns:a16="http://schemas.microsoft.com/office/drawing/2014/main" id="{53BC18B6-B397-2392-EC37-819CAAE0CA7F}"/>
              </a:ext>
            </a:extLst>
          </p:cNvPr>
          <p:cNvSpPr txBox="1"/>
          <p:nvPr/>
        </p:nvSpPr>
        <p:spPr>
          <a:xfrm>
            <a:off x="1570621" y="2370667"/>
            <a:ext cx="6337246" cy="1107996"/>
          </a:xfrm>
          <a:prstGeom prst="rect">
            <a:avLst/>
          </a:prstGeom>
          <a:noFill/>
        </p:spPr>
        <p:txBody>
          <a:bodyPr wrap="square" rtlCol="0">
            <a:spAutoFit/>
          </a:bodyPr>
          <a:lstStyle/>
          <a:p>
            <a:r>
              <a:rPr lang="fr-CA" sz="6600">
                <a:latin typeface="Calluna-Black"/>
              </a:rPr>
              <a:t>Mise en situation</a:t>
            </a:r>
            <a:endParaRPr lang="en-CA" sz="6600">
              <a:latin typeface="Calluna-Black"/>
            </a:endParaRPr>
          </a:p>
        </p:txBody>
      </p:sp>
      <p:sp>
        <p:nvSpPr>
          <p:cNvPr id="10" name="ZoneTexte 9">
            <a:extLst>
              <a:ext uri="{FF2B5EF4-FFF2-40B4-BE49-F238E27FC236}">
                <a16:creationId xmlns:a16="http://schemas.microsoft.com/office/drawing/2014/main" id="{EB6D5B76-51F3-4C26-CAED-A9F477804762}"/>
              </a:ext>
            </a:extLst>
          </p:cNvPr>
          <p:cNvSpPr txBox="1"/>
          <p:nvPr/>
        </p:nvSpPr>
        <p:spPr>
          <a:xfrm>
            <a:off x="1570621" y="3685838"/>
            <a:ext cx="16802046" cy="5447645"/>
          </a:xfrm>
          <a:prstGeom prst="rect">
            <a:avLst/>
          </a:prstGeom>
          <a:noFill/>
        </p:spPr>
        <p:txBody>
          <a:bodyPr wrap="square" rtlCol="0">
            <a:spAutoFit/>
          </a:bodyPr>
          <a:lstStyle/>
          <a:p>
            <a:pPr algn="just"/>
            <a:r>
              <a:rPr lang="fr-CA" sz="2800" i="1">
                <a:latin typeface="Calluna-Black"/>
              </a:rPr>
              <a:t>Vous êtes actionnaires d’une société par actions (une </a:t>
            </a:r>
            <a:r>
              <a:rPr lang="fr-CA" sz="2800" i="1" err="1">
                <a:latin typeface="Calluna-Black"/>
              </a:rPr>
              <a:t>inc.</a:t>
            </a:r>
            <a:r>
              <a:rPr lang="fr-CA" sz="2800" i="1">
                <a:latin typeface="Calluna-Black"/>
              </a:rPr>
              <a:t>) que vous avez constituée il y a 3 ans avec 2 partenaires dans l’objectif d’opérer un restaurant dans le quartier Saint-Sauveur, à Québec. Vous êtes en parts égales, vous détenez donc chacun 33 % des actions de cette société. En effet, vous vous êtes entendus pour que chacun de vous donne un minimum de 30 heures par semaine pour faire rouler le restaurant. </a:t>
            </a:r>
          </a:p>
          <a:p>
            <a:pPr algn="just"/>
            <a:endParaRPr lang="fr-CA" sz="2800" i="1">
              <a:latin typeface="Calluna-Black"/>
            </a:endParaRPr>
          </a:p>
          <a:p>
            <a:pPr algn="just"/>
            <a:r>
              <a:rPr lang="fr-CA" sz="2800" i="1">
                <a:latin typeface="Calluna-Black"/>
              </a:rPr>
              <a:t>Toutefois, au début de l’été dernier, l’un de vos partenaires décide, sans vous consulter, de partir en voyage pendant 2 mois. À son retour, il ne passe au restaurant qu’à de rares occasions, et lorsqu’il est présent, il est désagréable avec les employés. Vous avez discuté avec lui pour qu’il respecte son engagement envers le restaurant, mais il ne veut rien savoir. Des discussions débutent alors entre votre autre partenaire et vous pour le sortir de votre société par actions, comme il en touche les bénéfices sans travailler à la réussite de l’entreprise. </a:t>
            </a:r>
          </a:p>
          <a:p>
            <a:endParaRPr lang="fr-CA" sz="2800">
              <a:latin typeface="Calluna-Black"/>
            </a:endParaRPr>
          </a:p>
          <a:p>
            <a:r>
              <a:rPr lang="fr-CA" sz="4000" b="1">
                <a:latin typeface="Calluna-Black"/>
              </a:rPr>
              <a:t>Pouvez-vous le forcer à vendre ses actions et à quitter votre entreprise?</a:t>
            </a:r>
            <a:endParaRPr lang="en-CA" sz="4000" b="1">
              <a:latin typeface="Calluna-Black"/>
            </a:endParaRPr>
          </a:p>
        </p:txBody>
      </p:sp>
      <p:sp>
        <p:nvSpPr>
          <p:cNvPr id="11" name="object 10">
            <a:extLst>
              <a:ext uri="{FF2B5EF4-FFF2-40B4-BE49-F238E27FC236}">
                <a16:creationId xmlns:a16="http://schemas.microsoft.com/office/drawing/2014/main" id="{D5067194-C77F-B75D-5FD3-AFE93175F7EF}"/>
              </a:ext>
            </a:extLst>
          </p:cNvPr>
          <p:cNvSpPr/>
          <p:nvPr/>
        </p:nvSpPr>
        <p:spPr>
          <a:xfrm>
            <a:off x="1570632" y="1573899"/>
            <a:ext cx="1885314" cy="111760"/>
          </a:xfrm>
          <a:custGeom>
            <a:avLst/>
            <a:gdLst/>
            <a:ahLst/>
            <a:cxnLst/>
            <a:rect l="l" t="t" r="r" b="b"/>
            <a:pathLst>
              <a:path w="1885314" h="111760">
                <a:moveTo>
                  <a:pt x="1884759" y="0"/>
                </a:moveTo>
                <a:lnTo>
                  <a:pt x="0" y="0"/>
                </a:lnTo>
                <a:lnTo>
                  <a:pt x="0" y="111692"/>
                </a:lnTo>
                <a:lnTo>
                  <a:pt x="1884759" y="111692"/>
                </a:lnTo>
                <a:lnTo>
                  <a:pt x="1884759" y="0"/>
                </a:lnTo>
                <a:close/>
              </a:path>
            </a:pathLst>
          </a:custGeom>
          <a:solidFill>
            <a:srgbClr val="F26B36"/>
          </a:solidFill>
        </p:spPr>
        <p:txBody>
          <a:bodyPr wrap="square" lIns="0" tIns="0" rIns="0" bIns="0" rtlCol="0"/>
          <a:lstStyle/>
          <a:p>
            <a:endParaRPr/>
          </a:p>
        </p:txBody>
      </p:sp>
      <p:sp>
        <p:nvSpPr>
          <p:cNvPr id="12" name="object 11">
            <a:extLst>
              <a:ext uri="{FF2B5EF4-FFF2-40B4-BE49-F238E27FC236}">
                <a16:creationId xmlns:a16="http://schemas.microsoft.com/office/drawing/2014/main" id="{2F5CC52D-0601-3E53-05E9-8A401EA28689}"/>
              </a:ext>
            </a:extLst>
          </p:cNvPr>
          <p:cNvSpPr/>
          <p:nvPr/>
        </p:nvSpPr>
        <p:spPr>
          <a:xfrm>
            <a:off x="3455390" y="1573904"/>
            <a:ext cx="3769995" cy="111760"/>
          </a:xfrm>
          <a:custGeom>
            <a:avLst/>
            <a:gdLst/>
            <a:ahLst/>
            <a:cxnLst/>
            <a:rect l="l" t="t" r="r" b="b"/>
            <a:pathLst>
              <a:path w="3769995" h="111760">
                <a:moveTo>
                  <a:pt x="3769512" y="0"/>
                </a:moveTo>
                <a:lnTo>
                  <a:pt x="1884756" y="0"/>
                </a:lnTo>
                <a:lnTo>
                  <a:pt x="0" y="0"/>
                </a:lnTo>
                <a:lnTo>
                  <a:pt x="0" y="111696"/>
                </a:lnTo>
                <a:lnTo>
                  <a:pt x="1884756" y="111696"/>
                </a:lnTo>
                <a:lnTo>
                  <a:pt x="3769512" y="111696"/>
                </a:lnTo>
                <a:lnTo>
                  <a:pt x="3769512" y="0"/>
                </a:lnTo>
                <a:close/>
              </a:path>
            </a:pathLst>
          </a:custGeom>
          <a:solidFill>
            <a:srgbClr val="F9B59A"/>
          </a:solidFill>
        </p:spPr>
        <p:txBody>
          <a:bodyPr wrap="square" lIns="0" tIns="0" rIns="0" bIns="0" rtlCol="0"/>
          <a:lstStyle/>
          <a:p>
            <a:endParaRPr/>
          </a:p>
        </p:txBody>
      </p:sp>
    </p:spTree>
    <p:extLst>
      <p:ext uri="{BB962C8B-B14F-4D97-AF65-F5344CB8AC3E}">
        <p14:creationId xmlns:p14="http://schemas.microsoft.com/office/powerpoint/2010/main" val="233713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CF8"/>
        </a:solidFill>
        <a:effectLst/>
      </p:bgPr>
    </p:bg>
    <p:spTree>
      <p:nvGrpSpPr>
        <p:cNvPr id="1" name=""/>
        <p:cNvGrpSpPr/>
        <p:nvPr/>
      </p:nvGrpSpPr>
      <p:grpSpPr>
        <a:xfrm>
          <a:off x="0" y="0"/>
          <a:ext cx="0" cy="0"/>
          <a:chOff x="0" y="0"/>
          <a:chExt cx="0" cy="0"/>
        </a:xfrm>
      </p:grpSpPr>
      <p:sp>
        <p:nvSpPr>
          <p:cNvPr id="2" name="object 2"/>
          <p:cNvSpPr/>
          <p:nvPr>
            <p:custDataLst>
              <p:tags r:id="rId1"/>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3" name="object 3"/>
          <p:cNvSpPr/>
          <p:nvPr>
            <p:custDataLst>
              <p:tags r:id="rId2"/>
            </p:custDataLst>
          </p:nvPr>
        </p:nvSpPr>
        <p:spPr>
          <a:xfrm>
            <a:off x="0" y="0"/>
            <a:ext cx="8638540" cy="11308715"/>
          </a:xfrm>
          <a:custGeom>
            <a:avLst/>
            <a:gdLst/>
            <a:ahLst/>
            <a:cxnLst/>
            <a:rect l="l" t="t" r="r" b="b"/>
            <a:pathLst>
              <a:path w="8638540" h="11308715">
                <a:moveTo>
                  <a:pt x="8638480" y="0"/>
                </a:moveTo>
                <a:lnTo>
                  <a:pt x="0" y="0"/>
                </a:lnTo>
                <a:lnTo>
                  <a:pt x="0" y="11308556"/>
                </a:lnTo>
                <a:lnTo>
                  <a:pt x="8638480" y="11308556"/>
                </a:lnTo>
                <a:lnTo>
                  <a:pt x="8638480" y="0"/>
                </a:lnTo>
                <a:close/>
              </a:path>
            </a:pathLst>
          </a:custGeom>
          <a:solidFill>
            <a:srgbClr val="303D42"/>
          </a:solidFill>
        </p:spPr>
        <p:txBody>
          <a:bodyPr wrap="square" lIns="0" tIns="0" rIns="0" bIns="0" rtlCol="0"/>
          <a:lstStyle/>
          <a:p>
            <a:endParaRPr/>
          </a:p>
        </p:txBody>
      </p:sp>
      <p:sp>
        <p:nvSpPr>
          <p:cNvPr id="4" name="object 4"/>
          <p:cNvSpPr/>
          <p:nvPr>
            <p:custDataLst>
              <p:tags r:id="rId3"/>
            </p:custDataLst>
          </p:nvPr>
        </p:nvSpPr>
        <p:spPr>
          <a:xfrm>
            <a:off x="18246397" y="1083644"/>
            <a:ext cx="574675" cy="974090"/>
          </a:xfrm>
          <a:custGeom>
            <a:avLst/>
            <a:gdLst/>
            <a:ahLst/>
            <a:cxnLst/>
            <a:rect l="l" t="t" r="r" b="b"/>
            <a:pathLst>
              <a:path w="574675" h="974089">
                <a:moveTo>
                  <a:pt x="286144" y="0"/>
                </a:moveTo>
                <a:lnTo>
                  <a:pt x="286144" y="942"/>
                </a:lnTo>
                <a:lnTo>
                  <a:pt x="287086" y="942"/>
                </a:lnTo>
                <a:lnTo>
                  <a:pt x="287317" y="942"/>
                </a:lnTo>
                <a:lnTo>
                  <a:pt x="288029" y="942"/>
                </a:lnTo>
                <a:lnTo>
                  <a:pt x="288029" y="0"/>
                </a:lnTo>
                <a:lnTo>
                  <a:pt x="286144" y="0"/>
                </a:lnTo>
                <a:close/>
              </a:path>
              <a:path w="574675" h="974089">
                <a:moveTo>
                  <a:pt x="286144" y="0"/>
                </a:moveTo>
                <a:lnTo>
                  <a:pt x="286144" y="942"/>
                </a:lnTo>
                <a:lnTo>
                  <a:pt x="287086" y="942"/>
                </a:lnTo>
                <a:lnTo>
                  <a:pt x="287317" y="942"/>
                </a:lnTo>
                <a:lnTo>
                  <a:pt x="288029" y="942"/>
                </a:lnTo>
                <a:lnTo>
                  <a:pt x="288029" y="0"/>
                </a:lnTo>
                <a:lnTo>
                  <a:pt x="286144" y="0"/>
                </a:lnTo>
                <a:close/>
              </a:path>
              <a:path w="574675" h="974089">
                <a:moveTo>
                  <a:pt x="286374" y="513963"/>
                </a:moveTo>
                <a:lnTo>
                  <a:pt x="226379" y="521006"/>
                </a:lnTo>
                <a:lnTo>
                  <a:pt x="171166" y="539412"/>
                </a:lnTo>
                <a:lnTo>
                  <a:pt x="121958" y="565099"/>
                </a:lnTo>
                <a:lnTo>
                  <a:pt x="79980" y="593984"/>
                </a:lnTo>
                <a:lnTo>
                  <a:pt x="46457" y="621984"/>
                </a:lnTo>
                <a:lnTo>
                  <a:pt x="17545" y="650252"/>
                </a:lnTo>
                <a:lnTo>
                  <a:pt x="8791" y="646765"/>
                </a:lnTo>
                <a:lnTo>
                  <a:pt x="8519" y="639488"/>
                </a:lnTo>
                <a:lnTo>
                  <a:pt x="1147" y="444038"/>
                </a:lnTo>
                <a:lnTo>
                  <a:pt x="0" y="382671"/>
                </a:lnTo>
                <a:lnTo>
                  <a:pt x="967" y="325269"/>
                </a:lnTo>
                <a:lnTo>
                  <a:pt x="4574" y="271967"/>
                </a:lnTo>
                <a:lnTo>
                  <a:pt x="11347" y="222900"/>
                </a:lnTo>
                <a:lnTo>
                  <a:pt x="21812" y="178204"/>
                </a:lnTo>
                <a:lnTo>
                  <a:pt x="36494" y="138014"/>
                </a:lnTo>
                <a:lnTo>
                  <a:pt x="55918" y="102465"/>
                </a:lnTo>
                <a:lnTo>
                  <a:pt x="80611" y="71694"/>
                </a:lnTo>
                <a:lnTo>
                  <a:pt x="110743" y="46128"/>
                </a:lnTo>
                <a:lnTo>
                  <a:pt x="146176" y="26327"/>
                </a:lnTo>
                <a:lnTo>
                  <a:pt x="187098" y="12233"/>
                </a:lnTo>
                <a:lnTo>
                  <a:pt x="233692" y="3790"/>
                </a:lnTo>
                <a:lnTo>
                  <a:pt x="286144" y="942"/>
                </a:lnTo>
                <a:lnTo>
                  <a:pt x="286144" y="0"/>
                </a:lnTo>
                <a:lnTo>
                  <a:pt x="288029" y="0"/>
                </a:lnTo>
                <a:lnTo>
                  <a:pt x="288029" y="942"/>
                </a:lnTo>
                <a:lnTo>
                  <a:pt x="340425" y="3790"/>
                </a:lnTo>
                <a:lnTo>
                  <a:pt x="386989" y="12233"/>
                </a:lnTo>
                <a:lnTo>
                  <a:pt x="427909" y="26327"/>
                </a:lnTo>
                <a:lnTo>
                  <a:pt x="463371" y="46128"/>
                </a:lnTo>
                <a:lnTo>
                  <a:pt x="493562" y="71694"/>
                </a:lnTo>
                <a:lnTo>
                  <a:pt x="518249" y="102465"/>
                </a:lnTo>
                <a:lnTo>
                  <a:pt x="537662" y="138014"/>
                </a:lnTo>
                <a:lnTo>
                  <a:pt x="552330" y="178204"/>
                </a:lnTo>
                <a:lnTo>
                  <a:pt x="562782" y="222900"/>
                </a:lnTo>
                <a:lnTo>
                  <a:pt x="569548" y="271967"/>
                </a:lnTo>
                <a:lnTo>
                  <a:pt x="573157" y="325269"/>
                </a:lnTo>
                <a:lnTo>
                  <a:pt x="574140" y="382671"/>
                </a:lnTo>
                <a:lnTo>
                  <a:pt x="573025" y="444038"/>
                </a:lnTo>
                <a:lnTo>
                  <a:pt x="565549" y="639467"/>
                </a:lnTo>
                <a:lnTo>
                  <a:pt x="565266" y="646744"/>
                </a:lnTo>
                <a:lnTo>
                  <a:pt x="556513" y="650221"/>
                </a:lnTo>
                <a:lnTo>
                  <a:pt x="551445" y="644985"/>
                </a:lnTo>
                <a:lnTo>
                  <a:pt x="527607" y="621948"/>
                </a:lnTo>
                <a:lnTo>
                  <a:pt x="494086" y="593951"/>
                </a:lnTo>
                <a:lnTo>
                  <a:pt x="452113" y="565075"/>
                </a:lnTo>
                <a:lnTo>
                  <a:pt x="402918" y="539399"/>
                </a:lnTo>
                <a:lnTo>
                  <a:pt x="347733" y="521002"/>
                </a:lnTo>
                <a:lnTo>
                  <a:pt x="287788" y="513963"/>
                </a:lnTo>
                <a:lnTo>
                  <a:pt x="286374" y="513963"/>
                </a:lnTo>
                <a:close/>
              </a:path>
              <a:path w="574675" h="974089">
                <a:moveTo>
                  <a:pt x="405083" y="732804"/>
                </a:moveTo>
                <a:lnTo>
                  <a:pt x="381453" y="708664"/>
                </a:lnTo>
                <a:lnTo>
                  <a:pt x="353017" y="685501"/>
                </a:lnTo>
                <a:lnTo>
                  <a:pt x="320980" y="668288"/>
                </a:lnTo>
                <a:lnTo>
                  <a:pt x="286542" y="662000"/>
                </a:lnTo>
                <a:lnTo>
                  <a:pt x="252269" y="668288"/>
                </a:lnTo>
                <a:lnTo>
                  <a:pt x="192498" y="708664"/>
                </a:lnTo>
                <a:lnTo>
                  <a:pt x="157892" y="750672"/>
                </a:lnTo>
                <a:lnTo>
                  <a:pt x="153630" y="770849"/>
                </a:lnTo>
                <a:lnTo>
                  <a:pt x="156302" y="791331"/>
                </a:lnTo>
                <a:lnTo>
                  <a:pt x="165970" y="810111"/>
                </a:lnTo>
                <a:lnTo>
                  <a:pt x="270616" y="965101"/>
                </a:lnTo>
                <a:lnTo>
                  <a:pt x="278000" y="971757"/>
                </a:lnTo>
                <a:lnTo>
                  <a:pt x="287055" y="973975"/>
                </a:lnTo>
                <a:lnTo>
                  <a:pt x="296110" y="971757"/>
                </a:lnTo>
                <a:lnTo>
                  <a:pt x="303494" y="965101"/>
                </a:lnTo>
                <a:lnTo>
                  <a:pt x="408140" y="810111"/>
                </a:lnTo>
                <a:lnTo>
                  <a:pt x="417808" y="791331"/>
                </a:lnTo>
                <a:lnTo>
                  <a:pt x="420480" y="770849"/>
                </a:lnTo>
                <a:lnTo>
                  <a:pt x="416218" y="750672"/>
                </a:lnTo>
                <a:lnTo>
                  <a:pt x="405083" y="732804"/>
                </a:lnTo>
                <a:close/>
              </a:path>
            </a:pathLst>
          </a:custGeom>
          <a:ln w="10470">
            <a:solidFill>
              <a:srgbClr val="BA2130"/>
            </a:solidFill>
          </a:ln>
        </p:spPr>
        <p:txBody>
          <a:bodyPr wrap="square" lIns="0" tIns="0" rIns="0" bIns="0" rtlCol="0"/>
          <a:lstStyle/>
          <a:p>
            <a:endParaRPr/>
          </a:p>
        </p:txBody>
      </p:sp>
      <p:sp>
        <p:nvSpPr>
          <p:cNvPr id="5" name="object 5"/>
          <p:cNvSpPr txBox="1">
            <a:spLocks noGrp="1"/>
          </p:cNvSpPr>
          <p:nvPr>
            <p:ph type="title"/>
            <p:custDataLst>
              <p:tags r:id="rId4"/>
            </p:custDataLst>
          </p:nvPr>
        </p:nvSpPr>
        <p:spPr>
          <a:xfrm>
            <a:off x="1557932" y="3033018"/>
            <a:ext cx="4845685" cy="2974532"/>
          </a:xfrm>
          <a:prstGeom prst="rect">
            <a:avLst/>
          </a:prstGeom>
        </p:spPr>
        <p:txBody>
          <a:bodyPr vert="horz" wrap="square" lIns="0" tIns="12065" rIns="0" bIns="0" rtlCol="0">
            <a:spAutoFit/>
          </a:bodyPr>
          <a:lstStyle/>
          <a:p>
            <a:pPr marL="12700">
              <a:lnSpc>
                <a:spcPts val="7670"/>
              </a:lnSpc>
              <a:spcBef>
                <a:spcPts val="95"/>
              </a:spcBef>
            </a:pPr>
            <a:r>
              <a:rPr lang="fr-CA" sz="6600" b="0">
                <a:solidFill>
                  <a:srgbClr val="FFFCF0"/>
                </a:solidFill>
                <a:latin typeface="Calluna-Black"/>
                <a:cs typeface="Calluna-Black"/>
              </a:rPr>
              <a:t>Les dangers de ne pas en avoir</a:t>
            </a:r>
            <a:endParaRPr sz="6600" b="0">
              <a:latin typeface="Calluna-Black"/>
              <a:cs typeface="Calluna-Black"/>
            </a:endParaRPr>
          </a:p>
        </p:txBody>
      </p:sp>
      <p:sp>
        <p:nvSpPr>
          <p:cNvPr id="6" name="object 6"/>
          <p:cNvSpPr txBox="1"/>
          <p:nvPr>
            <p:custDataLst>
              <p:tags r:id="rId5"/>
            </p:custDataLst>
          </p:nvPr>
        </p:nvSpPr>
        <p:spPr>
          <a:xfrm>
            <a:off x="1557932" y="6438674"/>
            <a:ext cx="5654675" cy="1720343"/>
          </a:xfrm>
          <a:prstGeom prst="rect">
            <a:avLst/>
          </a:prstGeom>
        </p:spPr>
        <p:txBody>
          <a:bodyPr vert="horz" wrap="square" lIns="0" tIns="12065" rIns="0" bIns="0" rtlCol="0">
            <a:spAutoFit/>
          </a:bodyPr>
          <a:lstStyle/>
          <a:p>
            <a:pPr marL="12700" marR="5080">
              <a:lnSpc>
                <a:spcPct val="100299"/>
              </a:lnSpc>
              <a:spcBef>
                <a:spcPts val="95"/>
              </a:spcBef>
            </a:pPr>
            <a:r>
              <a:rPr lang="fr-CA" sz="3700" b="1" i="1">
                <a:solidFill>
                  <a:srgbClr val="FFFCF0"/>
                </a:solidFill>
                <a:latin typeface="Calluna"/>
                <a:cs typeface="Calluna"/>
              </a:rPr>
              <a:t>Règle générale : personne n’est obligé de vendre ses actions</a:t>
            </a:r>
            <a:endParaRPr sz="3700" b="1">
              <a:latin typeface="Calluna"/>
              <a:cs typeface="Calluna"/>
            </a:endParaRPr>
          </a:p>
        </p:txBody>
      </p:sp>
      <p:sp>
        <p:nvSpPr>
          <p:cNvPr id="7" name="object 7"/>
          <p:cNvSpPr txBox="1"/>
          <p:nvPr>
            <p:custDataLst>
              <p:tags r:id="rId6"/>
            </p:custDataLst>
          </p:nvPr>
        </p:nvSpPr>
        <p:spPr>
          <a:xfrm>
            <a:off x="10039350" y="2879873"/>
            <a:ext cx="8409940" cy="1467325"/>
          </a:xfrm>
          <a:prstGeom prst="rect">
            <a:avLst/>
          </a:prstGeom>
        </p:spPr>
        <p:txBody>
          <a:bodyPr vert="horz" wrap="square" lIns="0" tIns="186055" rIns="0" bIns="0" rtlCol="0">
            <a:spAutoFit/>
          </a:bodyPr>
          <a:lstStyle/>
          <a:p>
            <a:pPr marL="12700">
              <a:lnSpc>
                <a:spcPct val="100000"/>
              </a:lnSpc>
              <a:spcBef>
                <a:spcPts val="1465"/>
              </a:spcBef>
            </a:pPr>
            <a:r>
              <a:rPr lang="fr-CA" sz="4400" b="1" spc="-10">
                <a:solidFill>
                  <a:srgbClr val="303D42"/>
                </a:solidFill>
                <a:latin typeface="Calluna-Black"/>
                <a:cs typeface="Quattrocento Sans"/>
              </a:rPr>
              <a:t>Ce que prévoit la loi…</a:t>
            </a:r>
            <a:endParaRPr lang="fr-CA" sz="4400">
              <a:latin typeface="Calluna-Black"/>
              <a:cs typeface="Quattrocento Sans"/>
            </a:endParaRPr>
          </a:p>
          <a:p>
            <a:pPr marL="12700" marR="5080" algn="just">
              <a:lnSpc>
                <a:spcPct val="101000"/>
              </a:lnSpc>
              <a:spcBef>
                <a:spcPts val="880"/>
              </a:spcBef>
            </a:pPr>
            <a:r>
              <a:rPr lang="fr-CA" sz="3200">
                <a:solidFill>
                  <a:srgbClr val="303D42"/>
                </a:solidFill>
                <a:latin typeface="Calluna-Black"/>
                <a:cs typeface="Quattrocento Sans"/>
              </a:rPr>
              <a:t>Absolument rien, sauf dans des cas litigieux</a:t>
            </a:r>
            <a:r>
              <a:rPr lang="fr-CA" sz="3200">
                <a:solidFill>
                  <a:srgbClr val="303D42"/>
                </a:solidFill>
                <a:latin typeface="Quattrocento Sans"/>
                <a:cs typeface="Quattrocento Sans"/>
              </a:rPr>
              <a:t>.</a:t>
            </a:r>
            <a:endParaRPr lang="fr-CA" sz="3200">
              <a:latin typeface="Quattrocento Sans"/>
              <a:cs typeface="Quattrocento Sans"/>
            </a:endParaRPr>
          </a:p>
        </p:txBody>
      </p:sp>
      <p:sp>
        <p:nvSpPr>
          <p:cNvPr id="8" name="object 8"/>
          <p:cNvSpPr txBox="1"/>
          <p:nvPr>
            <p:custDataLst>
              <p:tags r:id="rId7"/>
            </p:custDataLst>
          </p:nvPr>
        </p:nvSpPr>
        <p:spPr>
          <a:xfrm>
            <a:off x="10039350" y="5397205"/>
            <a:ext cx="8094980" cy="4064126"/>
          </a:xfrm>
          <a:prstGeom prst="rect">
            <a:avLst/>
          </a:prstGeom>
        </p:spPr>
        <p:txBody>
          <a:bodyPr vert="horz" wrap="square" lIns="0" tIns="186055" rIns="0" bIns="0" rtlCol="0">
            <a:spAutoFit/>
          </a:bodyPr>
          <a:lstStyle/>
          <a:p>
            <a:pPr marL="12700">
              <a:spcBef>
                <a:spcPts val="1465"/>
              </a:spcBef>
            </a:pPr>
            <a:r>
              <a:rPr lang="fr-CA" sz="4400" b="1" spc="-10">
                <a:solidFill>
                  <a:srgbClr val="303D42"/>
                </a:solidFill>
                <a:latin typeface="Calluna-Black"/>
              </a:rPr>
              <a:t>Quand en aurais-je besoin?</a:t>
            </a:r>
          </a:p>
          <a:p>
            <a:pPr marL="12065" marR="5080">
              <a:lnSpc>
                <a:spcPct val="101000"/>
              </a:lnSpc>
              <a:spcBef>
                <a:spcPts val="880"/>
              </a:spcBef>
              <a:tabLst>
                <a:tab pos="201295" algn="l"/>
              </a:tabLst>
            </a:pPr>
            <a:r>
              <a:rPr lang="fr-CA" sz="3200">
                <a:solidFill>
                  <a:srgbClr val="303D42"/>
                </a:solidFill>
                <a:latin typeface="Calluna-Black"/>
                <a:cs typeface="Quattrocento Sans"/>
              </a:rPr>
              <a:t>Idéalement, jamais…</a:t>
            </a:r>
            <a:endParaRPr lang="fr-CA" sz="3200">
              <a:latin typeface="Calluna-Black"/>
              <a:cs typeface="Quattrocento Sans"/>
            </a:endParaRPr>
          </a:p>
          <a:p>
            <a:pPr marL="12700" marR="5080" algn="just">
              <a:lnSpc>
                <a:spcPct val="101000"/>
              </a:lnSpc>
              <a:spcBef>
                <a:spcPts val="880"/>
              </a:spcBef>
            </a:pPr>
            <a:r>
              <a:rPr lang="fr-CA" sz="3200">
                <a:solidFill>
                  <a:srgbClr val="303D42"/>
                </a:solidFill>
                <a:latin typeface="Calluna-Black"/>
                <a:cs typeface="Quattrocento Sans"/>
              </a:rPr>
              <a:t>Il y a cependant plusieurs situations dans le cadre desquelles la convention entre actionnaires est un outil important pour </a:t>
            </a:r>
            <a:r>
              <a:rPr lang="fr-CA" sz="3200" b="1">
                <a:solidFill>
                  <a:srgbClr val="303D42"/>
                </a:solidFill>
                <a:latin typeface="Calluna-Black"/>
                <a:cs typeface="Quattrocento Sans"/>
              </a:rPr>
              <a:t>régler les conflits</a:t>
            </a:r>
            <a:r>
              <a:rPr lang="fr-CA" sz="3200">
                <a:solidFill>
                  <a:srgbClr val="303D42"/>
                </a:solidFill>
                <a:latin typeface="Calluna-Black"/>
                <a:cs typeface="Quattrocento Sans"/>
              </a:rPr>
              <a:t>, ou, simplement, sert de </a:t>
            </a:r>
            <a:r>
              <a:rPr lang="fr-CA" sz="3200" b="1">
                <a:solidFill>
                  <a:srgbClr val="303D42"/>
                </a:solidFill>
                <a:latin typeface="Calluna-Black"/>
                <a:cs typeface="Quattrocento Sans"/>
              </a:rPr>
              <a:t>base à la négociation entre les actionnaires. </a:t>
            </a:r>
            <a:endParaRPr lang="fr-CA" sz="3200">
              <a:latin typeface="Calluna-Black"/>
              <a:cs typeface="Quattrocento Sans"/>
            </a:endParaRPr>
          </a:p>
        </p:txBody>
      </p:sp>
      <p:grpSp>
        <p:nvGrpSpPr>
          <p:cNvPr id="9" name="object 9"/>
          <p:cNvGrpSpPr/>
          <p:nvPr>
            <p:custDataLst>
              <p:tags r:id="rId8"/>
            </p:custDataLst>
          </p:nvPr>
        </p:nvGrpSpPr>
        <p:grpSpPr>
          <a:xfrm>
            <a:off x="1570632" y="1573899"/>
            <a:ext cx="5654675" cy="111760"/>
            <a:chOff x="1570632" y="1573899"/>
            <a:chExt cx="5654675" cy="111760"/>
          </a:xfrm>
        </p:grpSpPr>
        <p:sp>
          <p:nvSpPr>
            <p:cNvPr id="10" name="object 10"/>
            <p:cNvSpPr/>
            <p:nvPr/>
          </p:nvSpPr>
          <p:spPr>
            <a:xfrm>
              <a:off x="1570632" y="1573899"/>
              <a:ext cx="1885314" cy="111760"/>
            </a:xfrm>
            <a:custGeom>
              <a:avLst/>
              <a:gdLst/>
              <a:ahLst/>
              <a:cxnLst/>
              <a:rect l="l" t="t" r="r" b="b"/>
              <a:pathLst>
                <a:path w="1885314" h="111760">
                  <a:moveTo>
                    <a:pt x="1884759" y="0"/>
                  </a:moveTo>
                  <a:lnTo>
                    <a:pt x="0" y="0"/>
                  </a:lnTo>
                  <a:lnTo>
                    <a:pt x="0" y="111692"/>
                  </a:lnTo>
                  <a:lnTo>
                    <a:pt x="1884759" y="111692"/>
                  </a:lnTo>
                  <a:lnTo>
                    <a:pt x="1884759" y="0"/>
                  </a:lnTo>
                  <a:close/>
                </a:path>
              </a:pathLst>
            </a:custGeom>
            <a:solidFill>
              <a:srgbClr val="F26B36"/>
            </a:solidFill>
          </p:spPr>
          <p:txBody>
            <a:bodyPr wrap="square" lIns="0" tIns="0" rIns="0" bIns="0" rtlCol="0"/>
            <a:lstStyle/>
            <a:p>
              <a:endParaRPr/>
            </a:p>
          </p:txBody>
        </p:sp>
        <p:sp>
          <p:nvSpPr>
            <p:cNvPr id="11" name="object 11"/>
            <p:cNvSpPr/>
            <p:nvPr/>
          </p:nvSpPr>
          <p:spPr>
            <a:xfrm>
              <a:off x="3455390" y="1573904"/>
              <a:ext cx="3769995" cy="111760"/>
            </a:xfrm>
            <a:custGeom>
              <a:avLst/>
              <a:gdLst/>
              <a:ahLst/>
              <a:cxnLst/>
              <a:rect l="l" t="t" r="r" b="b"/>
              <a:pathLst>
                <a:path w="3769995" h="111760">
                  <a:moveTo>
                    <a:pt x="3769512" y="0"/>
                  </a:moveTo>
                  <a:lnTo>
                    <a:pt x="1884756" y="0"/>
                  </a:lnTo>
                  <a:lnTo>
                    <a:pt x="0" y="0"/>
                  </a:lnTo>
                  <a:lnTo>
                    <a:pt x="0" y="111696"/>
                  </a:lnTo>
                  <a:lnTo>
                    <a:pt x="1884756" y="111696"/>
                  </a:lnTo>
                  <a:lnTo>
                    <a:pt x="3769512" y="111696"/>
                  </a:lnTo>
                  <a:lnTo>
                    <a:pt x="3769512" y="0"/>
                  </a:lnTo>
                  <a:close/>
                </a:path>
              </a:pathLst>
            </a:custGeom>
            <a:solidFill>
              <a:srgbClr val="F9B59A"/>
            </a:solidFill>
          </p:spPr>
          <p:txBody>
            <a:bodyPr wrap="square" lIns="0" tIns="0" rIns="0" bIns="0" rtlCol="0"/>
            <a:lstStyle/>
            <a:p>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15"/>
</p:tagLst>
</file>

<file path=ppt/tags/tag111.xml><?xml version="1.0" encoding="utf-8"?>
<p:tagLst xmlns:a="http://schemas.openxmlformats.org/drawingml/2006/main" xmlns:r="http://schemas.openxmlformats.org/officeDocument/2006/relationships" xmlns:p="http://schemas.openxmlformats.org/presentationml/2006/main">
  <p:tag name="NUM" val="16"/>
</p:tagLst>
</file>

<file path=ppt/tags/tag112.xml><?xml version="1.0" encoding="utf-8"?>
<p:tagLst xmlns:a="http://schemas.openxmlformats.org/drawingml/2006/main" xmlns:r="http://schemas.openxmlformats.org/officeDocument/2006/relationships" xmlns:p="http://schemas.openxmlformats.org/presentationml/2006/main">
  <p:tag name="NUM" val="17"/>
</p:tagLst>
</file>

<file path=ppt/tags/tag113.xml><?xml version="1.0" encoding="utf-8"?>
<p:tagLst xmlns:a="http://schemas.openxmlformats.org/drawingml/2006/main" xmlns:r="http://schemas.openxmlformats.org/officeDocument/2006/relationships" xmlns:p="http://schemas.openxmlformats.org/presentationml/2006/main">
  <p:tag name="NUM" val="18"/>
</p:tagLst>
</file>

<file path=ppt/tags/tag114.xml><?xml version="1.0" encoding="utf-8"?>
<p:tagLst xmlns:a="http://schemas.openxmlformats.org/drawingml/2006/main" xmlns:r="http://schemas.openxmlformats.org/officeDocument/2006/relationships" xmlns:p="http://schemas.openxmlformats.org/presentationml/2006/main">
  <p:tag name="NUM" val="19"/>
</p:tagLst>
</file>

<file path=ppt/tags/tag115.xml><?xml version="1.0" encoding="utf-8"?>
<p:tagLst xmlns:a="http://schemas.openxmlformats.org/drawingml/2006/main" xmlns:r="http://schemas.openxmlformats.org/officeDocument/2006/relationships" xmlns:p="http://schemas.openxmlformats.org/presentationml/2006/main">
  <p:tag name="NUM" val="20"/>
</p:tagLst>
</file>

<file path=ppt/tags/tag116.xml><?xml version="1.0" encoding="utf-8"?>
<p:tagLst xmlns:a="http://schemas.openxmlformats.org/drawingml/2006/main" xmlns:r="http://schemas.openxmlformats.org/officeDocument/2006/relationships" xmlns:p="http://schemas.openxmlformats.org/presentationml/2006/main">
  <p:tag name="NUM" val="21"/>
</p:tagLst>
</file>

<file path=ppt/tags/tag117.xml><?xml version="1.0" encoding="utf-8"?>
<p:tagLst xmlns:a="http://schemas.openxmlformats.org/drawingml/2006/main" xmlns:r="http://schemas.openxmlformats.org/officeDocument/2006/relationships" xmlns:p="http://schemas.openxmlformats.org/presentationml/2006/main">
  <p:tag name="NUM" val="22"/>
</p:tagLst>
</file>

<file path=ppt/tags/tag118.xml><?xml version="1.0" encoding="utf-8"?>
<p:tagLst xmlns:a="http://schemas.openxmlformats.org/drawingml/2006/main" xmlns:r="http://schemas.openxmlformats.org/officeDocument/2006/relationships" xmlns:p="http://schemas.openxmlformats.org/presentationml/2006/main">
  <p:tag name="NUM" val="23"/>
</p:tagLst>
</file>

<file path=ppt/tags/tag119.xml><?xml version="1.0" encoding="utf-8"?>
<p:tagLst xmlns:a="http://schemas.openxmlformats.org/drawingml/2006/main" xmlns:r="http://schemas.openxmlformats.org/officeDocument/2006/relationships" xmlns:p="http://schemas.openxmlformats.org/presentationml/2006/main">
  <p:tag name="NUM" val="24"/>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25"/>
</p:tagLst>
</file>

<file path=ppt/tags/tag121.xml><?xml version="1.0" encoding="utf-8"?>
<p:tagLst xmlns:a="http://schemas.openxmlformats.org/drawingml/2006/main" xmlns:r="http://schemas.openxmlformats.org/officeDocument/2006/relationships" xmlns:p="http://schemas.openxmlformats.org/presentationml/2006/main">
  <p:tag name="NUM" val="26"/>
</p:tagLst>
</file>

<file path=ppt/tags/tag122.xml><?xml version="1.0" encoding="utf-8"?>
<p:tagLst xmlns:a="http://schemas.openxmlformats.org/drawingml/2006/main" xmlns:r="http://schemas.openxmlformats.org/officeDocument/2006/relationships" xmlns:p="http://schemas.openxmlformats.org/presentationml/2006/main">
  <p:tag name="NUM" val="27"/>
</p:tagLst>
</file>

<file path=ppt/tags/tag123.xml><?xml version="1.0" encoding="utf-8"?>
<p:tagLst xmlns:a="http://schemas.openxmlformats.org/drawingml/2006/main" xmlns:r="http://schemas.openxmlformats.org/officeDocument/2006/relationships" xmlns:p="http://schemas.openxmlformats.org/presentationml/2006/main">
  <p:tag name="NUM" val="28"/>
</p:tagLst>
</file>

<file path=ppt/tags/tag124.xml><?xml version="1.0" encoding="utf-8"?>
<p:tagLst xmlns:a="http://schemas.openxmlformats.org/drawingml/2006/main" xmlns:r="http://schemas.openxmlformats.org/officeDocument/2006/relationships" xmlns:p="http://schemas.openxmlformats.org/presentationml/2006/main">
  <p:tag name="NUM" val="29"/>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dd9ae7-afaa-48ff-92fa-523294a0a154" xsi:nil="true"/>
    <lcf76f155ced4ddcb4097134ff3c332f xmlns="491c71dc-9076-4d80-81dd-c8ff2f628e9f">
      <Terms xmlns="http://schemas.microsoft.com/office/infopath/2007/PartnerControls"/>
    </lcf76f155ced4ddcb4097134ff3c332f>
    <SharedWithUsers xmlns="49dd9ae7-afaa-48ff-92fa-523294a0a154">
      <UserInfo>
        <DisplayName>Victor St-Aubin-Dumont</DisplayName>
        <AccountId>15</AccountId>
        <AccountType/>
      </UserInfo>
      <UserInfo>
        <DisplayName>Stéphanie Auclair</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132166DCC18948BD0F57DFAB01CDE3" ma:contentTypeVersion="19" ma:contentTypeDescription="Crée un document." ma:contentTypeScope="" ma:versionID="fa3f7ff7573ae4e23622172d61d639ad">
  <xsd:schema xmlns:xsd="http://www.w3.org/2001/XMLSchema" xmlns:xs="http://www.w3.org/2001/XMLSchema" xmlns:p="http://schemas.microsoft.com/office/2006/metadata/properties" xmlns:ns2="491c71dc-9076-4d80-81dd-c8ff2f628e9f" xmlns:ns3="49dd9ae7-afaa-48ff-92fa-523294a0a154" targetNamespace="http://schemas.microsoft.com/office/2006/metadata/properties" ma:root="true" ma:fieldsID="32e16de81f17f1b02d69710da241f92d" ns2:_="" ns3:_="">
    <xsd:import namespace="491c71dc-9076-4d80-81dd-c8ff2f628e9f"/>
    <xsd:import namespace="49dd9ae7-afaa-48ff-92fa-523294a0a154"/>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c71dc-9076-4d80-81dd-c8ff2f628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1fd30f0-faa3-41f6-bb52-462385cebb12"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d9ae7-afaa-48ff-92fa-523294a0a15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50c3146-7c10-426c-ac2f-c38dd4832e47}" ma:internalName="TaxCatchAll" ma:showField="CatchAllData" ma:web="49dd9ae7-afaa-48ff-92fa-523294a0a1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BDB71-A092-4D13-A460-D2E8BF41C852}">
  <ds:schemaRefs>
    <ds:schemaRef ds:uri="491c71dc-9076-4d80-81dd-c8ff2f628e9f"/>
    <ds:schemaRef ds:uri="49dd9ae7-afaa-48ff-92fa-523294a0a1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52AE45-C857-419B-B8CB-993E005246B3}">
  <ds:schemaRefs>
    <ds:schemaRef ds:uri="http://schemas.microsoft.com/sharepoint/v3/contenttype/forms"/>
  </ds:schemaRefs>
</ds:datastoreItem>
</file>

<file path=customXml/itemProps3.xml><?xml version="1.0" encoding="utf-8"?>
<ds:datastoreItem xmlns:ds="http://schemas.openxmlformats.org/officeDocument/2006/customXml" ds:itemID="{CF763ECA-1764-4568-9F0A-AE51E419F2EB}">
  <ds:schemaRefs>
    <ds:schemaRef ds:uri="491c71dc-9076-4d80-81dd-c8ff2f628e9f"/>
    <ds:schemaRef ds:uri="49dd9ae7-afaa-48ff-92fa-523294a0a1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Personnalisé</PresentationFormat>
  <Slides>20</Slides>
  <Notes>19</Notes>
  <HiddenSlides>0</HiddenSlide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Office Theme</vt:lpstr>
      <vt:lpstr>Présentation PowerPoint</vt:lpstr>
      <vt:lpstr>Présentation PowerPoint</vt:lpstr>
      <vt:lpstr>Présentation PowerPoint</vt:lpstr>
      <vt:lpstr>Et ensemble, nous y arrivons!</vt:lpstr>
      <vt:lpstr>Présentation PowerPoint</vt:lpstr>
      <vt:lpstr>Qu’est-ce qu’une convention entre actionnaires ?</vt:lpstr>
      <vt:lpstr>Les classiques</vt:lpstr>
      <vt:lpstr>Présentation PowerPoint</vt:lpstr>
      <vt:lpstr>Les dangers de ne pas en avoir</vt:lpstr>
      <vt:lpstr>Présentation PowerPoint</vt:lpstr>
      <vt:lpstr>Qui dit transaction, dit, prix de vente.</vt:lpstr>
      <vt:lpstr>Mécanismes de règlement des différends</vt:lpstr>
      <vt:lpstr>On parle et on signe son contrat de mariage, idéalement, avant le mariage.</vt:lpstr>
      <vt:lpstr>Présentation PowerPoint</vt:lpstr>
      <vt:lpstr>Qu’est-ce qu’une convention unanime entre actionnaires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Maude Fortin Massé</dc:creator>
  <cp:revision>157</cp:revision>
  <dcterms:created xsi:type="dcterms:W3CDTF">2022-07-22T15:39:04Z</dcterms:created>
  <dcterms:modified xsi:type="dcterms:W3CDTF">2026-01-20T02:11:41Z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2022-07-22T00:00:00Z</vt:filetime>
  </property>
  <property fmtid="{D5CDD505-2E9C-101B-9397-08002B2CF9AE}" pid="3" name="Creator">
    <vt:lpwstr>Adobe InDesign 17.3 (Macintosh)</vt:lpwstr>
  </property>
  <property fmtid="{D5CDD505-2E9C-101B-9397-08002B2CF9AE}" pid="4" name="LastSaved">
    <vt:filetime>2022-07-22T00:00:00Z</vt:filetime>
  </property>
  <property fmtid="{D5CDD505-2E9C-101B-9397-08002B2CF9AE}" pid="5" name="Producer">
    <vt:lpwstr>Adobe PDF Library 16.0.7</vt:lpwstr>
  </property>
  <property fmtid="{D5CDD505-2E9C-101B-9397-08002B2CF9AE}" pid="6" name="ContentTypeId">
    <vt:lpwstr>0x0101000A132166DCC18948BD0F57DFAB01CDE3</vt:lpwstr>
  </property>
  <property fmtid="{D5CDD505-2E9C-101B-9397-08002B2CF9AE}" pid="7" name="JCWorkbookID">
    <vt:lpwstr>ea6d2f42-c643-4910-993b-af63652f7889</vt:lpwstr>
  </property>
  <property fmtid="{D5CDD505-2E9C-101B-9397-08002B2CF9AE}" pid="8" name="MediaServiceImageTags">
    <vt:lpwstr/>
  </property>
</Properties>
</file>